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91" r:id="rId3"/>
    <p:sldId id="258" r:id="rId4"/>
    <p:sldId id="274" r:id="rId5"/>
    <p:sldId id="275" r:id="rId6"/>
    <p:sldId id="276" r:id="rId7"/>
    <p:sldId id="259" r:id="rId8"/>
    <p:sldId id="277" r:id="rId9"/>
    <p:sldId id="278" r:id="rId10"/>
    <p:sldId id="280" r:id="rId11"/>
    <p:sldId id="279" r:id="rId12"/>
    <p:sldId id="281" r:id="rId13"/>
    <p:sldId id="284" r:id="rId14"/>
    <p:sldId id="288" r:id="rId15"/>
    <p:sldId id="260" r:id="rId16"/>
    <p:sldId id="282" r:id="rId17"/>
    <p:sldId id="283" r:id="rId18"/>
    <p:sldId id="285" r:id="rId19"/>
    <p:sldId id="287" r:id="rId20"/>
    <p:sldId id="286" r:id="rId21"/>
    <p:sldId id="289" r:id="rId22"/>
    <p:sldId id="290" r:id="rId23"/>
    <p:sldId id="261" r:id="rId24"/>
    <p:sldId id="263" r:id="rId25"/>
    <p:sldId id="264" r:id="rId26"/>
    <p:sldId id="266" r:id="rId27"/>
    <p:sldId id="265" r:id="rId28"/>
    <p:sldId id="267" r:id="rId29"/>
    <p:sldId id="268" r:id="rId30"/>
    <p:sldId id="294" r:id="rId31"/>
    <p:sldId id="262" r:id="rId32"/>
    <p:sldId id="292" r:id="rId33"/>
    <p:sldId id="270" r:id="rId34"/>
    <p:sldId id="293" r:id="rId35"/>
    <p:sldId id="295"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612" autoAdjust="0"/>
  </p:normalViewPr>
  <p:slideViewPr>
    <p:cSldViewPr>
      <p:cViewPr varScale="1">
        <p:scale>
          <a:sx n="101" d="100"/>
          <a:sy n="101" d="100"/>
        </p:scale>
        <p:origin x="-2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B0F69-BFC8-4E20-8614-9D64589720CD}" type="datetimeFigureOut">
              <a:rPr lang="es-ES" smtClean="0"/>
              <a:pPr/>
              <a:t>15/10/2015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EFC47-0243-49DA-AE7F-266523A8337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A9EFC47-0243-49DA-AE7F-266523A83372}" type="slidenum">
              <a:rPr lang="es-ES" smtClean="0"/>
              <a:pPr/>
              <a:t>15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A9EFC47-0243-49DA-AE7F-266523A83372}" type="slidenum">
              <a:rPr lang="es-ES" smtClean="0"/>
              <a:pPr/>
              <a:t>26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F18CF87-2C18-4F94-AAAF-7987C74D7F70}" type="datetimeFigureOut">
              <a:rPr lang="es-ES" smtClean="0"/>
              <a:pPr/>
              <a:t>15/10/2015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6B52149-C661-412B-B56A-F0646DFAAF2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18CF87-2C18-4F94-AAAF-7987C74D7F70}" type="datetimeFigureOut">
              <a:rPr lang="es-ES" smtClean="0"/>
              <a:pPr/>
              <a:t>15/10/2015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6B52149-C661-412B-B56A-F0646DFAAF2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18CF87-2C18-4F94-AAAF-7987C74D7F70}" type="datetimeFigureOut">
              <a:rPr lang="es-ES" smtClean="0"/>
              <a:pPr/>
              <a:t>15/10/2015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6B52149-C661-412B-B56A-F0646DFAAF2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18CF87-2C18-4F94-AAAF-7987C74D7F70}" type="datetimeFigureOut">
              <a:rPr lang="es-ES" smtClean="0"/>
              <a:pPr/>
              <a:t>15/10/2015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6B52149-C661-412B-B56A-F0646DFAAF2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18CF87-2C18-4F94-AAAF-7987C74D7F70}" type="datetimeFigureOut">
              <a:rPr lang="es-ES" smtClean="0"/>
              <a:pPr/>
              <a:t>15/10/2015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6B52149-C661-412B-B56A-F0646DFAAF2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F18CF87-2C18-4F94-AAAF-7987C74D7F70}" type="datetimeFigureOut">
              <a:rPr lang="es-ES" smtClean="0"/>
              <a:pPr/>
              <a:t>15/10/2015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6B52149-C661-412B-B56A-F0646DFAAF2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F18CF87-2C18-4F94-AAAF-7987C74D7F70}" type="datetimeFigureOut">
              <a:rPr lang="es-ES" smtClean="0"/>
              <a:pPr/>
              <a:t>15/10/2015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6B52149-C661-412B-B56A-F0646DFAAF2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F18CF87-2C18-4F94-AAAF-7987C74D7F70}" type="datetimeFigureOut">
              <a:rPr lang="es-ES" smtClean="0"/>
              <a:pPr/>
              <a:t>15/10/2015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6B52149-C661-412B-B56A-F0646DFAAF2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18CF87-2C18-4F94-AAAF-7987C74D7F70}" type="datetimeFigureOut">
              <a:rPr lang="es-ES" smtClean="0"/>
              <a:pPr/>
              <a:t>15/10/2015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6B52149-C661-412B-B56A-F0646DFAAF2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18CF87-2C18-4F94-AAAF-7987C74D7F70}" type="datetimeFigureOut">
              <a:rPr lang="es-ES" smtClean="0"/>
              <a:pPr/>
              <a:t>15/10/2015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6B52149-C661-412B-B56A-F0646DFAAF2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18CF87-2C18-4F94-AAAF-7987C74D7F70}" type="datetimeFigureOut">
              <a:rPr lang="es-ES" smtClean="0"/>
              <a:pPr/>
              <a:t>15/10/2015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6B52149-C661-412B-B56A-F0646DFAAF2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8CF87-2C18-4F94-AAAF-7987C74D7F70}" type="datetimeFigureOut">
              <a:rPr lang="es-ES" smtClean="0"/>
              <a:pPr/>
              <a:t>15/10/2015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52149-C661-412B-B56A-F0646DFAAF2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uria.badenes@ief.minhap.es"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9" name="8 CuadroTexto"/>
          <p:cNvSpPr txBox="1"/>
          <p:nvPr/>
        </p:nvSpPr>
        <p:spPr>
          <a:xfrm>
            <a:off x="785786" y="1571612"/>
            <a:ext cx="7715304" cy="3416320"/>
          </a:xfrm>
          <a:prstGeom prst="rect">
            <a:avLst/>
          </a:prstGeom>
          <a:noFill/>
        </p:spPr>
        <p:txBody>
          <a:bodyPr wrap="square" rtlCol="0">
            <a:spAutoFit/>
          </a:bodyPr>
          <a:lstStyle/>
          <a:p>
            <a:pPr algn="ctr"/>
            <a:r>
              <a:rPr lang="es-ES" sz="2400" b="1" dirty="0" smtClean="0">
                <a:latin typeface="Garamond" pitchFamily="18" charset="0"/>
              </a:rPr>
              <a:t>ANÁLISIS DE ENVOLVENTE DE DATOS: TIPOLOGÍA Y LIMITACIONES</a:t>
            </a:r>
          </a:p>
          <a:p>
            <a:pPr algn="ctr"/>
            <a:endParaRPr lang="es-ES" sz="2400" b="1" dirty="0" smtClean="0">
              <a:latin typeface="Garamond" pitchFamily="18" charset="0"/>
            </a:endParaRPr>
          </a:p>
          <a:p>
            <a:pPr algn="ctr"/>
            <a:r>
              <a:rPr lang="es-ES" dirty="0" smtClean="0">
                <a:latin typeface="Garamond" pitchFamily="18" charset="0"/>
              </a:rPr>
              <a:t>Nuria Badenes Plá</a:t>
            </a:r>
          </a:p>
          <a:p>
            <a:pPr algn="ctr"/>
            <a:r>
              <a:rPr lang="es-ES" i="1" dirty="0" smtClean="0">
                <a:latin typeface="Garamond" pitchFamily="18" charset="0"/>
              </a:rPr>
              <a:t>Instituto de Estudios Fiscales</a:t>
            </a:r>
          </a:p>
          <a:p>
            <a:pPr algn="ctr"/>
            <a:r>
              <a:rPr lang="es-ES" i="1" dirty="0" smtClean="0">
                <a:latin typeface="Garamond" pitchFamily="18" charset="0"/>
              </a:rPr>
              <a:t>Madrid, España</a:t>
            </a:r>
            <a:endParaRPr lang="es-ES" i="1" dirty="0">
              <a:latin typeface="Garamond" pitchFamily="18" charset="0"/>
            </a:endParaRPr>
          </a:p>
          <a:p>
            <a:pPr algn="ctr"/>
            <a:r>
              <a:rPr lang="es-ES" dirty="0" smtClean="0">
                <a:latin typeface="Garamond" pitchFamily="18" charset="0"/>
                <a:hlinkClick r:id="rId3"/>
              </a:rPr>
              <a:t>nuria.badenes@ief.minhap.es</a:t>
            </a:r>
            <a:endParaRPr lang="es-ES" dirty="0" smtClean="0">
              <a:latin typeface="Garamond" pitchFamily="18" charset="0"/>
            </a:endParaRPr>
          </a:p>
          <a:p>
            <a:pPr algn="ctr"/>
            <a:endParaRPr lang="es-ES" dirty="0" smtClean="0">
              <a:latin typeface="Garamond" pitchFamily="18" charset="0"/>
            </a:endParaRPr>
          </a:p>
          <a:p>
            <a:pPr algn="ctr"/>
            <a:endParaRPr lang="es-ES" b="1" dirty="0">
              <a:latin typeface="Garamond" pitchFamily="18" charset="0"/>
            </a:endParaRPr>
          </a:p>
          <a:p>
            <a:pPr algn="ctr"/>
            <a:r>
              <a:rPr lang="es-ES" dirty="0" smtClean="0">
                <a:latin typeface="Garamond" pitchFamily="18" charset="0"/>
              </a:rPr>
              <a:t>Montevideo, Uruguay</a:t>
            </a:r>
          </a:p>
          <a:p>
            <a:pPr algn="ctr"/>
            <a:r>
              <a:rPr lang="es-ES" dirty="0" smtClean="0">
                <a:latin typeface="Garamond" pitchFamily="18" charset="0"/>
              </a:rPr>
              <a:t>19 a 23 de Octubre de 2015</a:t>
            </a:r>
            <a:endParaRPr lang="es-ES" dirty="0">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2000232" y="500042"/>
            <a:ext cx="5429288" cy="369332"/>
          </a:xfrm>
          <a:prstGeom prst="rect">
            <a:avLst/>
          </a:prstGeom>
          <a:noFill/>
        </p:spPr>
        <p:txBody>
          <a:bodyPr wrap="square" rtlCol="0">
            <a:spAutoFit/>
          </a:bodyPr>
          <a:lstStyle/>
          <a:p>
            <a:r>
              <a:rPr lang="es-ES" dirty="0" smtClean="0">
                <a:latin typeface="Garamond" pitchFamily="18" charset="0"/>
              </a:rPr>
              <a:t>Dos outputs y un input</a:t>
            </a:r>
            <a:endParaRPr lang="es-ES" dirty="0">
              <a:latin typeface="Garamond" pitchFamily="18" charset="0"/>
            </a:endParaRPr>
          </a:p>
        </p:txBody>
      </p:sp>
      <p:cxnSp>
        <p:nvCxnSpPr>
          <p:cNvPr id="5" name="4 Conector recto"/>
          <p:cNvCxnSpPr/>
          <p:nvPr/>
        </p:nvCxnSpPr>
        <p:spPr>
          <a:xfrm rot="5400000">
            <a:off x="-392941" y="3250405"/>
            <a:ext cx="39290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571604" y="5214950"/>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71472" y="1357298"/>
            <a:ext cx="928694" cy="646331"/>
          </a:xfrm>
          <a:prstGeom prst="rect">
            <a:avLst/>
          </a:prstGeom>
          <a:noFill/>
        </p:spPr>
        <p:txBody>
          <a:bodyPr wrap="square" rtlCol="0">
            <a:spAutoFit/>
          </a:bodyPr>
          <a:lstStyle/>
          <a:p>
            <a:r>
              <a:rPr lang="es-ES" dirty="0" smtClean="0">
                <a:latin typeface="Garamond" pitchFamily="18" charset="0"/>
              </a:rPr>
              <a:t>Output1/input</a:t>
            </a:r>
            <a:endParaRPr lang="es-ES" dirty="0">
              <a:latin typeface="Garamond" pitchFamily="18" charset="0"/>
            </a:endParaRPr>
          </a:p>
        </p:txBody>
      </p:sp>
      <p:sp>
        <p:nvSpPr>
          <p:cNvPr id="10" name="9 CuadroTexto"/>
          <p:cNvSpPr txBox="1"/>
          <p:nvPr/>
        </p:nvSpPr>
        <p:spPr>
          <a:xfrm>
            <a:off x="6215074" y="5000636"/>
            <a:ext cx="1071570" cy="646331"/>
          </a:xfrm>
          <a:prstGeom prst="rect">
            <a:avLst/>
          </a:prstGeom>
          <a:noFill/>
        </p:spPr>
        <p:txBody>
          <a:bodyPr wrap="square" rtlCol="0">
            <a:spAutoFit/>
          </a:bodyPr>
          <a:lstStyle/>
          <a:p>
            <a:r>
              <a:rPr lang="es-ES" dirty="0" smtClean="0">
                <a:latin typeface="Garamond" pitchFamily="18" charset="0"/>
              </a:rPr>
              <a:t>Output2/input</a:t>
            </a:r>
            <a:endParaRPr lang="es-ES" dirty="0">
              <a:latin typeface="Garamond" pitchFamily="18" charset="0"/>
            </a:endParaRPr>
          </a:p>
        </p:txBody>
      </p:sp>
      <p:sp>
        <p:nvSpPr>
          <p:cNvPr id="13" name="12 Elipse"/>
          <p:cNvSpPr/>
          <p:nvPr/>
        </p:nvSpPr>
        <p:spPr>
          <a:xfrm>
            <a:off x="2071670" y="200024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928926" y="300037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3286116"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2357422" y="342900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3071802" y="407194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3786182" y="36433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3857620" y="421481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4929190" y="485776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4071934" y="278605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4500562" y="350043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5143504" y="928670"/>
            <a:ext cx="3571900" cy="923330"/>
          </a:xfrm>
          <a:prstGeom prst="rect">
            <a:avLst/>
          </a:prstGeom>
          <a:noFill/>
        </p:spPr>
        <p:txBody>
          <a:bodyPr wrap="square" rtlCol="0">
            <a:spAutoFit/>
          </a:bodyPr>
          <a:lstStyle/>
          <a:p>
            <a:r>
              <a:rPr lang="es-ES" dirty="0" smtClean="0">
                <a:latin typeface="Garamond" pitchFamily="18" charset="0"/>
              </a:rPr>
              <a:t>¿Cuál sería la línea que envolviendo a todos los puntos señalase el mejor comportamiento?</a:t>
            </a:r>
            <a:endParaRPr lang="es-ES" dirty="0">
              <a:latin typeface="Garamond" pitchFamily="18" charset="0"/>
            </a:endParaRPr>
          </a:p>
        </p:txBody>
      </p:sp>
      <p:sp>
        <p:nvSpPr>
          <p:cNvPr id="24" name="23 CuadroTexto"/>
          <p:cNvSpPr txBox="1"/>
          <p:nvPr/>
        </p:nvSpPr>
        <p:spPr>
          <a:xfrm>
            <a:off x="642910" y="5643578"/>
            <a:ext cx="7358114" cy="830997"/>
          </a:xfrm>
          <a:prstGeom prst="rect">
            <a:avLst/>
          </a:prstGeom>
          <a:noFill/>
        </p:spPr>
        <p:txBody>
          <a:bodyPr wrap="square" rtlCol="0">
            <a:spAutoFit/>
          </a:bodyPr>
          <a:lstStyle/>
          <a:p>
            <a:pPr algn="just"/>
            <a:r>
              <a:rPr lang="es-ES" sz="1600" dirty="0" smtClean="0">
                <a:latin typeface="Garamond" pitchFamily="18" charset="0"/>
              </a:rPr>
              <a:t>Podemos suponer que todas las </a:t>
            </a:r>
            <a:r>
              <a:rPr lang="es-ES" sz="1600" dirty="0" err="1" smtClean="0">
                <a:latin typeface="Garamond" pitchFamily="18" charset="0"/>
              </a:rPr>
              <a:t>DMUs</a:t>
            </a:r>
            <a:r>
              <a:rPr lang="es-ES" sz="1600" dirty="0" smtClean="0">
                <a:latin typeface="Garamond" pitchFamily="18" charset="0"/>
              </a:rPr>
              <a:t> consumen el mismo input y en los ejes aparecen output1 </a:t>
            </a:r>
            <a:r>
              <a:rPr lang="es-ES" sz="1600" dirty="0">
                <a:latin typeface="Garamond" pitchFamily="18" charset="0"/>
              </a:rPr>
              <a:t>y</a:t>
            </a:r>
            <a:r>
              <a:rPr lang="es-ES" sz="1600" dirty="0" smtClean="0">
                <a:latin typeface="Garamond" pitchFamily="18" charset="0"/>
              </a:rPr>
              <a:t> output2, o bien si el input es diferente, representar en los ejes los outputs entre el input</a:t>
            </a:r>
            <a:endParaRPr lang="es-ES" sz="1600" dirty="0">
              <a:latin typeface="Garamond"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2000232" y="500042"/>
            <a:ext cx="5429288" cy="369332"/>
          </a:xfrm>
          <a:prstGeom prst="rect">
            <a:avLst/>
          </a:prstGeom>
          <a:noFill/>
        </p:spPr>
        <p:txBody>
          <a:bodyPr wrap="square" rtlCol="0">
            <a:spAutoFit/>
          </a:bodyPr>
          <a:lstStyle/>
          <a:p>
            <a:r>
              <a:rPr lang="es-ES" dirty="0" smtClean="0">
                <a:latin typeface="Garamond" pitchFamily="18" charset="0"/>
              </a:rPr>
              <a:t>Dos outputs y un input</a:t>
            </a:r>
            <a:endParaRPr lang="es-ES" dirty="0">
              <a:latin typeface="Garamond" pitchFamily="18" charset="0"/>
            </a:endParaRPr>
          </a:p>
        </p:txBody>
      </p:sp>
      <p:cxnSp>
        <p:nvCxnSpPr>
          <p:cNvPr id="5" name="4 Conector recto"/>
          <p:cNvCxnSpPr/>
          <p:nvPr/>
        </p:nvCxnSpPr>
        <p:spPr>
          <a:xfrm rot="5400000">
            <a:off x="-392941" y="3250405"/>
            <a:ext cx="39290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571604" y="5214950"/>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71472" y="1357298"/>
            <a:ext cx="928694" cy="646331"/>
          </a:xfrm>
          <a:prstGeom prst="rect">
            <a:avLst/>
          </a:prstGeom>
          <a:noFill/>
        </p:spPr>
        <p:txBody>
          <a:bodyPr wrap="square" rtlCol="0">
            <a:spAutoFit/>
          </a:bodyPr>
          <a:lstStyle/>
          <a:p>
            <a:r>
              <a:rPr lang="es-ES" dirty="0" smtClean="0">
                <a:latin typeface="Garamond" pitchFamily="18" charset="0"/>
              </a:rPr>
              <a:t>Output1/input</a:t>
            </a:r>
            <a:endParaRPr lang="es-ES" dirty="0">
              <a:latin typeface="Garamond" pitchFamily="18" charset="0"/>
            </a:endParaRPr>
          </a:p>
        </p:txBody>
      </p:sp>
      <p:sp>
        <p:nvSpPr>
          <p:cNvPr id="10" name="9 CuadroTexto"/>
          <p:cNvSpPr txBox="1"/>
          <p:nvPr/>
        </p:nvSpPr>
        <p:spPr>
          <a:xfrm>
            <a:off x="6215074" y="5000636"/>
            <a:ext cx="1071570" cy="646331"/>
          </a:xfrm>
          <a:prstGeom prst="rect">
            <a:avLst/>
          </a:prstGeom>
          <a:noFill/>
        </p:spPr>
        <p:txBody>
          <a:bodyPr wrap="square" rtlCol="0">
            <a:spAutoFit/>
          </a:bodyPr>
          <a:lstStyle/>
          <a:p>
            <a:r>
              <a:rPr lang="es-ES" dirty="0" smtClean="0">
                <a:latin typeface="Garamond" pitchFamily="18" charset="0"/>
              </a:rPr>
              <a:t>Output2/input</a:t>
            </a:r>
            <a:endParaRPr lang="es-ES" dirty="0">
              <a:latin typeface="Garamond" pitchFamily="18" charset="0"/>
            </a:endParaRPr>
          </a:p>
        </p:txBody>
      </p:sp>
      <p:sp>
        <p:nvSpPr>
          <p:cNvPr id="13" name="12 Elipse"/>
          <p:cNvSpPr/>
          <p:nvPr/>
        </p:nvSpPr>
        <p:spPr>
          <a:xfrm>
            <a:off x="2071670" y="200024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928926" y="300037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3286116"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2357422" y="342900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3071802" y="407194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3786182" y="36433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3857620" y="421481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4929190" y="485776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4071934" y="278605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4500562" y="350043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5143504" y="928670"/>
            <a:ext cx="3571900" cy="923330"/>
          </a:xfrm>
          <a:prstGeom prst="rect">
            <a:avLst/>
          </a:prstGeom>
          <a:noFill/>
        </p:spPr>
        <p:txBody>
          <a:bodyPr wrap="square" rtlCol="0">
            <a:spAutoFit/>
          </a:bodyPr>
          <a:lstStyle/>
          <a:p>
            <a:r>
              <a:rPr lang="es-ES" dirty="0" smtClean="0">
                <a:latin typeface="Garamond" pitchFamily="18" charset="0"/>
              </a:rPr>
              <a:t>La envolvente se produce ahora por arriba, dejando por debajo todos los puntos ineficientes</a:t>
            </a:r>
            <a:endParaRPr lang="es-ES" dirty="0">
              <a:latin typeface="Garamond" pitchFamily="18" charset="0"/>
            </a:endParaRPr>
          </a:p>
        </p:txBody>
      </p:sp>
      <p:cxnSp>
        <p:nvCxnSpPr>
          <p:cNvPr id="27" name="26 Conector recto"/>
          <p:cNvCxnSpPr>
            <a:endCxn id="13" idx="3"/>
          </p:cNvCxnSpPr>
          <p:nvPr/>
        </p:nvCxnSpPr>
        <p:spPr>
          <a:xfrm flipV="1">
            <a:off x="1571604" y="2061216"/>
            <a:ext cx="510528" cy="10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a:stCxn id="13" idx="5"/>
            <a:endCxn id="15" idx="1"/>
          </p:cNvCxnSpPr>
          <p:nvPr/>
        </p:nvCxnSpPr>
        <p:spPr>
          <a:xfrm rot="16200000" flipH="1">
            <a:off x="2596993" y="1596869"/>
            <a:ext cx="235238" cy="1163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p:cNvCxnSpPr>
            <a:stCxn id="15" idx="5"/>
            <a:endCxn id="21" idx="7"/>
          </p:cNvCxnSpPr>
          <p:nvPr/>
        </p:nvCxnSpPr>
        <p:spPr>
          <a:xfrm rot="16200000" flipH="1">
            <a:off x="3515225" y="2178835"/>
            <a:ext cx="449552" cy="785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Conector recto"/>
          <p:cNvCxnSpPr>
            <a:stCxn id="21" idx="5"/>
            <a:endCxn id="22" idx="7"/>
          </p:cNvCxnSpPr>
          <p:nvPr/>
        </p:nvCxnSpPr>
        <p:spPr>
          <a:xfrm rot="16200000" flipH="1">
            <a:off x="4015291" y="2964653"/>
            <a:ext cx="663866"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a:stCxn id="22" idx="5"/>
            <a:endCxn id="20" idx="7"/>
          </p:cNvCxnSpPr>
          <p:nvPr/>
        </p:nvCxnSpPr>
        <p:spPr>
          <a:xfrm rot="16200000" flipH="1">
            <a:off x="4122448" y="4000504"/>
            <a:ext cx="1306808"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p:cNvCxnSpPr>
            <a:stCxn id="20" idx="5"/>
          </p:cNvCxnSpPr>
          <p:nvPr/>
        </p:nvCxnSpPr>
        <p:spPr>
          <a:xfrm rot="16200000" flipH="1">
            <a:off x="4847290" y="5061612"/>
            <a:ext cx="296214" cy="104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29586" y="6215082"/>
            <a:ext cx="1178361" cy="571480"/>
          </a:xfrm>
          <a:prstGeom prst="rect">
            <a:avLst/>
          </a:prstGeom>
          <a:noFill/>
          <a:ln w="9525">
            <a:noFill/>
            <a:miter lim="800000"/>
            <a:headEnd/>
            <a:tailEnd/>
          </a:ln>
        </p:spPr>
      </p:pic>
      <p:cxnSp>
        <p:nvCxnSpPr>
          <p:cNvPr id="5" name="4 Conector recto"/>
          <p:cNvCxnSpPr/>
          <p:nvPr/>
        </p:nvCxnSpPr>
        <p:spPr>
          <a:xfrm rot="5400000">
            <a:off x="-392941" y="3250405"/>
            <a:ext cx="39290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571604" y="5214950"/>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357158" y="1357298"/>
            <a:ext cx="1143008" cy="369332"/>
          </a:xfrm>
          <a:prstGeom prst="rect">
            <a:avLst/>
          </a:prstGeom>
          <a:noFill/>
        </p:spPr>
        <p:txBody>
          <a:bodyPr wrap="square" rtlCol="0">
            <a:spAutoFit/>
          </a:bodyPr>
          <a:lstStyle/>
          <a:p>
            <a:r>
              <a:rPr lang="es-ES" dirty="0" smtClean="0">
                <a:latin typeface="Garamond" pitchFamily="18" charset="0"/>
              </a:rPr>
              <a:t>Output1</a:t>
            </a:r>
            <a:endParaRPr lang="es-ES" dirty="0">
              <a:latin typeface="Garamond" pitchFamily="18" charset="0"/>
            </a:endParaRPr>
          </a:p>
        </p:txBody>
      </p:sp>
      <p:sp>
        <p:nvSpPr>
          <p:cNvPr id="10" name="9 CuadroTexto"/>
          <p:cNvSpPr txBox="1"/>
          <p:nvPr/>
        </p:nvSpPr>
        <p:spPr>
          <a:xfrm>
            <a:off x="6215074" y="5000636"/>
            <a:ext cx="1071570" cy="369332"/>
          </a:xfrm>
          <a:prstGeom prst="rect">
            <a:avLst/>
          </a:prstGeom>
          <a:noFill/>
        </p:spPr>
        <p:txBody>
          <a:bodyPr wrap="square" rtlCol="0">
            <a:spAutoFit/>
          </a:bodyPr>
          <a:lstStyle/>
          <a:p>
            <a:r>
              <a:rPr lang="es-ES" dirty="0" smtClean="0">
                <a:latin typeface="Garamond" pitchFamily="18" charset="0"/>
              </a:rPr>
              <a:t>Output2</a:t>
            </a:r>
            <a:endParaRPr lang="es-ES" dirty="0">
              <a:latin typeface="Garamond" pitchFamily="18" charset="0"/>
            </a:endParaRPr>
          </a:p>
        </p:txBody>
      </p:sp>
      <p:sp>
        <p:nvSpPr>
          <p:cNvPr id="13" name="12 Elipse"/>
          <p:cNvSpPr/>
          <p:nvPr/>
        </p:nvSpPr>
        <p:spPr>
          <a:xfrm>
            <a:off x="2357422" y="214311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143108"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2857488"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2357422" y="342900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2714612" y="442913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3357554" y="421481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3643306" y="350043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4000496" y="442913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2714612" y="378619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3500430" y="471488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571472" y="500042"/>
            <a:ext cx="8429684" cy="646331"/>
          </a:xfrm>
          <a:prstGeom prst="rect">
            <a:avLst/>
          </a:prstGeom>
          <a:noFill/>
        </p:spPr>
        <p:txBody>
          <a:bodyPr wrap="square" rtlCol="0">
            <a:spAutoFit/>
          </a:bodyPr>
          <a:lstStyle/>
          <a:p>
            <a:r>
              <a:rPr lang="es-ES" dirty="0" smtClean="0">
                <a:latin typeface="Garamond" pitchFamily="18" charset="0"/>
              </a:rPr>
              <a:t>Para llegar a este razonamiento, pensemos en dos puntos cualquiera A y B, y supongamos que gastan el mismo input</a:t>
            </a:r>
            <a:endParaRPr lang="es-ES" dirty="0">
              <a:latin typeface="Garamond" pitchFamily="18" charset="0"/>
            </a:endParaRPr>
          </a:p>
        </p:txBody>
      </p:sp>
      <p:sp>
        <p:nvSpPr>
          <p:cNvPr id="25" name="24 CuadroTexto"/>
          <p:cNvSpPr txBox="1"/>
          <p:nvPr/>
        </p:nvSpPr>
        <p:spPr>
          <a:xfrm>
            <a:off x="1857356" y="2285992"/>
            <a:ext cx="642942" cy="369332"/>
          </a:xfrm>
          <a:prstGeom prst="rect">
            <a:avLst/>
          </a:prstGeom>
          <a:noFill/>
        </p:spPr>
        <p:txBody>
          <a:bodyPr wrap="square" rtlCol="0">
            <a:spAutoFit/>
          </a:bodyPr>
          <a:lstStyle/>
          <a:p>
            <a:r>
              <a:rPr lang="es-ES" dirty="0" smtClean="0">
                <a:latin typeface="Garamond" pitchFamily="18" charset="0"/>
              </a:rPr>
              <a:t>A</a:t>
            </a:r>
            <a:endParaRPr lang="es-ES" dirty="0">
              <a:latin typeface="Garamond" pitchFamily="18" charset="0"/>
            </a:endParaRPr>
          </a:p>
        </p:txBody>
      </p:sp>
      <p:sp>
        <p:nvSpPr>
          <p:cNvPr id="26" name="25 CuadroTexto"/>
          <p:cNvSpPr txBox="1"/>
          <p:nvPr/>
        </p:nvSpPr>
        <p:spPr>
          <a:xfrm>
            <a:off x="2643174" y="2214554"/>
            <a:ext cx="500066" cy="369332"/>
          </a:xfrm>
          <a:prstGeom prst="rect">
            <a:avLst/>
          </a:prstGeom>
          <a:noFill/>
        </p:spPr>
        <p:txBody>
          <a:bodyPr wrap="square" rtlCol="0">
            <a:spAutoFit/>
          </a:bodyPr>
          <a:lstStyle/>
          <a:p>
            <a:r>
              <a:rPr lang="es-ES" dirty="0">
                <a:latin typeface="Garamond" pitchFamily="18" charset="0"/>
              </a:rPr>
              <a:t>B</a:t>
            </a:r>
          </a:p>
        </p:txBody>
      </p:sp>
      <p:sp>
        <p:nvSpPr>
          <p:cNvPr id="28" name="27 CuadroTexto"/>
          <p:cNvSpPr txBox="1"/>
          <p:nvPr/>
        </p:nvSpPr>
        <p:spPr>
          <a:xfrm>
            <a:off x="4929190" y="1142984"/>
            <a:ext cx="3929090" cy="2862322"/>
          </a:xfrm>
          <a:prstGeom prst="rect">
            <a:avLst/>
          </a:prstGeom>
          <a:noFill/>
        </p:spPr>
        <p:txBody>
          <a:bodyPr wrap="square" rtlCol="0">
            <a:spAutoFit/>
          </a:bodyPr>
          <a:lstStyle/>
          <a:p>
            <a:pPr algn="just"/>
            <a:r>
              <a:rPr lang="es-ES" dirty="0" smtClean="0">
                <a:latin typeface="Garamond" pitchFamily="18" charset="0"/>
              </a:rPr>
              <a:t>A es peor que B, porque gasta el mismo input, produce la misma cantidad de Output1 que B, pero menos Output 2</a:t>
            </a:r>
          </a:p>
          <a:p>
            <a:pPr algn="just"/>
            <a:endParaRPr lang="es-ES" sz="1400" dirty="0">
              <a:latin typeface="Garamond" pitchFamily="18" charset="0"/>
            </a:endParaRPr>
          </a:p>
          <a:p>
            <a:pPr algn="just"/>
            <a:endParaRPr lang="es-ES" sz="1400" dirty="0" smtClean="0">
              <a:latin typeface="Garamond" pitchFamily="18" charset="0"/>
            </a:endParaRPr>
          </a:p>
          <a:p>
            <a:pPr algn="just"/>
            <a:r>
              <a:rPr lang="es-ES" sz="1400" dirty="0" smtClean="0">
                <a:latin typeface="Garamond" pitchFamily="18" charset="0"/>
              </a:rPr>
              <a:t>Truco: trazar un líneas hacia arriba y la derecha y ver si queda dentro algún punto. Si es así, el punto NO forma parte de la frontera.</a:t>
            </a:r>
          </a:p>
          <a:p>
            <a:pPr algn="just"/>
            <a:endParaRPr lang="es-ES" sz="1400" dirty="0">
              <a:latin typeface="Garamond" pitchFamily="18" charset="0"/>
            </a:endParaRPr>
          </a:p>
          <a:p>
            <a:pPr algn="just"/>
            <a:r>
              <a:rPr lang="es-ES" sz="1400" dirty="0" smtClean="0">
                <a:latin typeface="Garamond" pitchFamily="18" charset="0"/>
              </a:rPr>
              <a:t>El punto A  tiene 2 a B y C contenidos en las líneas rojas discontinuas, luego no es eficiente. En cambio tanto B como C, formarán parte de la frontera.</a:t>
            </a:r>
            <a:endParaRPr lang="es-ES" sz="1400" dirty="0">
              <a:latin typeface="Garamond" pitchFamily="18" charset="0"/>
            </a:endParaRPr>
          </a:p>
        </p:txBody>
      </p:sp>
      <p:cxnSp>
        <p:nvCxnSpPr>
          <p:cNvPr id="32" name="31 Conector recto"/>
          <p:cNvCxnSpPr/>
          <p:nvPr/>
        </p:nvCxnSpPr>
        <p:spPr>
          <a:xfrm flipV="1">
            <a:off x="1571604" y="2643182"/>
            <a:ext cx="1296346" cy="10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15" idx="5"/>
          </p:cNvCxnSpPr>
          <p:nvPr/>
        </p:nvCxnSpPr>
        <p:spPr>
          <a:xfrm rot="16200000" flipH="1">
            <a:off x="1668299" y="3954323"/>
            <a:ext cx="2510792" cy="10462"/>
          </a:xfrm>
          <a:prstGeom prst="line">
            <a:avLst/>
          </a:prstGeom>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2357422" y="1714488"/>
            <a:ext cx="642942" cy="369332"/>
          </a:xfrm>
          <a:prstGeom prst="rect">
            <a:avLst/>
          </a:prstGeom>
          <a:noFill/>
        </p:spPr>
        <p:txBody>
          <a:bodyPr wrap="square" rtlCol="0">
            <a:spAutoFit/>
          </a:bodyPr>
          <a:lstStyle/>
          <a:p>
            <a:r>
              <a:rPr lang="es-ES" dirty="0">
                <a:latin typeface="Garamond" pitchFamily="18" charset="0"/>
              </a:rPr>
              <a:t>C</a:t>
            </a:r>
          </a:p>
        </p:txBody>
      </p:sp>
      <p:cxnSp>
        <p:nvCxnSpPr>
          <p:cNvPr id="37" name="36 Conector recto"/>
          <p:cNvCxnSpPr>
            <a:stCxn id="14" idx="3"/>
          </p:cNvCxnSpPr>
          <p:nvPr/>
        </p:nvCxnSpPr>
        <p:spPr>
          <a:xfrm rot="5400000">
            <a:off x="892943" y="3954323"/>
            <a:ext cx="2510792" cy="10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Conector recto"/>
          <p:cNvCxnSpPr>
            <a:stCxn id="13" idx="3"/>
          </p:cNvCxnSpPr>
          <p:nvPr/>
        </p:nvCxnSpPr>
        <p:spPr>
          <a:xfrm rot="5400000" flipH="1">
            <a:off x="1832099" y="1668307"/>
            <a:ext cx="1061108" cy="10462"/>
          </a:xfrm>
          <a:prstGeom prst="line">
            <a:avLst/>
          </a:prstGeom>
          <a:ln w="28575">
            <a:solidFill>
              <a:srgbClr val="C00000"/>
            </a:solidFill>
            <a:prstDash val="dash"/>
          </a:ln>
        </p:spPr>
        <p:style>
          <a:lnRef idx="1">
            <a:schemeClr val="accent2"/>
          </a:lnRef>
          <a:fillRef idx="0">
            <a:schemeClr val="accent2"/>
          </a:fillRef>
          <a:effectRef idx="0">
            <a:schemeClr val="accent2"/>
          </a:effectRef>
          <a:fontRef idx="minor">
            <a:schemeClr val="tx1"/>
          </a:fontRef>
        </p:style>
      </p:cxnSp>
      <p:cxnSp>
        <p:nvCxnSpPr>
          <p:cNvPr id="39" name="38 Conector recto"/>
          <p:cNvCxnSpPr>
            <a:stCxn id="13" idx="3"/>
          </p:cNvCxnSpPr>
          <p:nvPr/>
        </p:nvCxnSpPr>
        <p:spPr>
          <a:xfrm rot="16200000" flipH="1">
            <a:off x="3036083" y="1535893"/>
            <a:ext cx="10462" cy="134686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flipH="1">
            <a:off x="1617785" y="2096935"/>
            <a:ext cx="1061108" cy="10462"/>
          </a:xfrm>
          <a:prstGeom prst="line">
            <a:avLst/>
          </a:prstGeom>
          <a:ln w="28575">
            <a:solidFill>
              <a:srgbClr val="C00000"/>
            </a:solidFill>
            <a:prstDash val="dash"/>
          </a:ln>
        </p:spPr>
        <p:style>
          <a:lnRef idx="1">
            <a:schemeClr val="accent2"/>
          </a:lnRef>
          <a:fillRef idx="0">
            <a:schemeClr val="accent2"/>
          </a:fillRef>
          <a:effectRef idx="0">
            <a:schemeClr val="accent2"/>
          </a:effectRef>
          <a:fontRef idx="minor">
            <a:schemeClr val="tx1"/>
          </a:fontRef>
        </p:style>
      </p:cxnSp>
      <p:cxnSp>
        <p:nvCxnSpPr>
          <p:cNvPr id="44" name="43 Conector recto"/>
          <p:cNvCxnSpPr/>
          <p:nvPr/>
        </p:nvCxnSpPr>
        <p:spPr>
          <a:xfrm rot="16200000" flipH="1">
            <a:off x="2882745" y="1974983"/>
            <a:ext cx="10462" cy="134686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rot="5400000" flipH="1">
            <a:off x="2332165" y="2096935"/>
            <a:ext cx="1061108" cy="10462"/>
          </a:xfrm>
          <a:prstGeom prst="line">
            <a:avLst/>
          </a:prstGeom>
          <a:ln w="28575">
            <a:solidFill>
              <a:srgbClr val="C00000"/>
            </a:solidFill>
            <a:prstDash val="dash"/>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285720" y="285728"/>
            <a:ext cx="8501122" cy="5786199"/>
          </a:xfrm>
          <a:prstGeom prst="rect">
            <a:avLst/>
          </a:prstGeom>
          <a:noFill/>
        </p:spPr>
        <p:txBody>
          <a:bodyPr wrap="square" rtlCol="0">
            <a:spAutoFit/>
          </a:bodyPr>
          <a:lstStyle/>
          <a:p>
            <a:pPr algn="just"/>
            <a:r>
              <a:rPr lang="es-ES" b="1" dirty="0" smtClean="0">
                <a:latin typeface="Garamond" pitchFamily="18" charset="0"/>
              </a:rPr>
              <a:t>¿Qué hay detrás del DEA?</a:t>
            </a:r>
          </a:p>
          <a:p>
            <a:pPr algn="just"/>
            <a:r>
              <a:rPr lang="es-ES" dirty="0" smtClean="0">
                <a:latin typeface="Garamond" pitchFamily="18" charset="0"/>
              </a:rPr>
              <a:t>Con el análisis de frontera se busca la maximización de un ratio entre outputs ponderados e inputs ponderados. Se trata de la maximización  del ratio output virtual/input virtual mediante optimización lineal. La formulación matemática puede comprobarse en la bibliografía, pero queremos entender la intuición.</a:t>
            </a:r>
          </a:p>
          <a:p>
            <a:pPr algn="just"/>
            <a:endParaRPr lang="es-ES" dirty="0" smtClean="0">
              <a:latin typeface="Garamond" pitchFamily="18" charset="0"/>
            </a:endParaRPr>
          </a:p>
          <a:p>
            <a:pPr algn="just"/>
            <a:r>
              <a:rPr lang="es-ES" b="1" dirty="0" smtClean="0">
                <a:latin typeface="Garamond" pitchFamily="18" charset="0"/>
              </a:rPr>
              <a:t>¿Con qué ponderaciones? </a:t>
            </a:r>
            <a:r>
              <a:rPr lang="es-ES" dirty="0" smtClean="0">
                <a:latin typeface="Garamond" pitchFamily="18" charset="0"/>
              </a:rPr>
              <a:t>Con los valores de inputs y outputs de las distintas </a:t>
            </a:r>
            <a:r>
              <a:rPr lang="es-ES" dirty="0" err="1" smtClean="0">
                <a:latin typeface="Garamond" pitchFamily="18" charset="0"/>
              </a:rPr>
              <a:t>DMUs</a:t>
            </a:r>
            <a:r>
              <a:rPr lang="es-ES" dirty="0" smtClean="0">
                <a:latin typeface="Garamond" pitchFamily="18" charset="0"/>
              </a:rPr>
              <a:t> cuya eficiencia se analiza, DEA establece los pesos de forma que pueden variar de una unidad a otra. Los pesos se derivan entonces de los datos, y no se establecen a priori.</a:t>
            </a:r>
          </a:p>
          <a:p>
            <a:pPr algn="just"/>
            <a:endParaRPr lang="es-ES" dirty="0">
              <a:latin typeface="Garamond" pitchFamily="18" charset="0"/>
            </a:endParaRPr>
          </a:p>
          <a:p>
            <a:pPr algn="just"/>
            <a:r>
              <a:rPr lang="es-ES" dirty="0" smtClean="0">
                <a:latin typeface="Garamond" pitchFamily="18" charset="0"/>
              </a:rPr>
              <a:t>Para </a:t>
            </a:r>
            <a:r>
              <a:rPr lang="es-ES" b="1" dirty="0" smtClean="0">
                <a:latin typeface="Garamond" pitchFamily="18" charset="0"/>
              </a:rPr>
              <a:t>cada DMU </a:t>
            </a:r>
            <a:r>
              <a:rPr lang="es-ES" dirty="0" smtClean="0">
                <a:latin typeface="Garamond" pitchFamily="18" charset="0"/>
              </a:rPr>
              <a:t>se crea un ratio output/input virtual, donde lo </a:t>
            </a:r>
            <a:r>
              <a:rPr lang="es-ES" b="1" dirty="0" smtClean="0">
                <a:latin typeface="Garamond" pitchFamily="18" charset="0"/>
              </a:rPr>
              <a:t>desconocido son los pesos v</a:t>
            </a:r>
            <a:r>
              <a:rPr lang="es-ES" sz="1000" b="1" dirty="0" smtClean="0">
                <a:latin typeface="Garamond" pitchFamily="18" charset="0"/>
              </a:rPr>
              <a:t>i</a:t>
            </a:r>
            <a:r>
              <a:rPr lang="es-ES" b="1" dirty="0" smtClean="0">
                <a:latin typeface="Garamond" pitchFamily="18" charset="0"/>
              </a:rPr>
              <a:t> y </a:t>
            </a:r>
            <a:r>
              <a:rPr lang="es-ES" b="1" dirty="0" err="1" smtClean="0">
                <a:latin typeface="Garamond" pitchFamily="18" charset="0"/>
              </a:rPr>
              <a:t>u</a:t>
            </a:r>
            <a:r>
              <a:rPr lang="es-ES" sz="1000" b="1" dirty="0" err="1" smtClean="0">
                <a:latin typeface="Garamond" pitchFamily="18" charset="0"/>
              </a:rPr>
              <a:t>r</a:t>
            </a:r>
            <a:r>
              <a:rPr lang="es-ES" b="1" dirty="0" smtClean="0">
                <a:latin typeface="Garamond" pitchFamily="18" charset="0"/>
              </a:rPr>
              <a:t> que se aplican a los inputs y outputs </a:t>
            </a:r>
            <a:r>
              <a:rPr lang="es-ES" dirty="0" smtClean="0">
                <a:latin typeface="Garamond" pitchFamily="18" charset="0"/>
              </a:rPr>
              <a:t>respectivamente (éstos son conocidos) </a:t>
            </a:r>
          </a:p>
          <a:p>
            <a:pPr algn="just"/>
            <a:endParaRPr lang="es-ES" dirty="0" smtClean="0">
              <a:latin typeface="Garamond" pitchFamily="18" charset="0"/>
            </a:endParaRPr>
          </a:p>
          <a:p>
            <a:pPr algn="just"/>
            <a:r>
              <a:rPr lang="es-ES" dirty="0" smtClean="0">
                <a:latin typeface="Garamond" pitchFamily="18" charset="0"/>
              </a:rPr>
              <a:t>Input virtual= 	v</a:t>
            </a:r>
            <a:r>
              <a:rPr lang="es-ES" sz="900" dirty="0" smtClean="0">
                <a:latin typeface="Garamond" pitchFamily="18" charset="0"/>
              </a:rPr>
              <a:t>1</a:t>
            </a:r>
            <a:r>
              <a:rPr lang="es-ES" dirty="0" smtClean="0">
                <a:latin typeface="Garamond" pitchFamily="18" charset="0"/>
              </a:rPr>
              <a:t>x</a:t>
            </a:r>
            <a:r>
              <a:rPr lang="es-ES" sz="1000" dirty="0" smtClean="0">
                <a:latin typeface="Garamond" pitchFamily="18" charset="0"/>
              </a:rPr>
              <a:t>10</a:t>
            </a:r>
            <a:r>
              <a:rPr lang="es-ES" dirty="0" smtClean="0">
                <a:latin typeface="Garamond" pitchFamily="18" charset="0"/>
              </a:rPr>
              <a:t>+….+v</a:t>
            </a:r>
            <a:r>
              <a:rPr lang="es-ES" sz="1000" dirty="0" smtClean="0">
                <a:latin typeface="Garamond" pitchFamily="18" charset="0"/>
              </a:rPr>
              <a:t>m</a:t>
            </a:r>
            <a:r>
              <a:rPr lang="es-ES" dirty="0" smtClean="0">
                <a:latin typeface="Garamond" pitchFamily="18" charset="0"/>
              </a:rPr>
              <a:t>x</a:t>
            </a:r>
            <a:r>
              <a:rPr lang="es-ES" sz="1000" dirty="0" smtClean="0">
                <a:latin typeface="Garamond" pitchFamily="18" charset="0"/>
              </a:rPr>
              <a:t>m0</a:t>
            </a:r>
          </a:p>
          <a:p>
            <a:pPr algn="just"/>
            <a:r>
              <a:rPr lang="es-ES" dirty="0" smtClean="0">
                <a:latin typeface="Garamond" pitchFamily="18" charset="0"/>
              </a:rPr>
              <a:t>Output virtual=	u</a:t>
            </a:r>
            <a:r>
              <a:rPr lang="es-ES" sz="1000" dirty="0" smtClean="0">
                <a:latin typeface="Garamond" pitchFamily="18" charset="0"/>
              </a:rPr>
              <a:t>1</a:t>
            </a:r>
            <a:r>
              <a:rPr lang="es-ES" dirty="0" smtClean="0">
                <a:latin typeface="Garamond" pitchFamily="18" charset="0"/>
              </a:rPr>
              <a:t>y</a:t>
            </a:r>
            <a:r>
              <a:rPr lang="es-ES" sz="1000" dirty="0" smtClean="0">
                <a:latin typeface="Garamond" pitchFamily="18" charset="0"/>
              </a:rPr>
              <a:t>10</a:t>
            </a:r>
            <a:r>
              <a:rPr lang="es-ES" dirty="0" smtClean="0">
                <a:latin typeface="Garamond" pitchFamily="18" charset="0"/>
              </a:rPr>
              <a:t>+….+u</a:t>
            </a:r>
            <a:r>
              <a:rPr lang="es-ES" sz="1000" dirty="0" smtClean="0">
                <a:latin typeface="Garamond" pitchFamily="18" charset="0"/>
              </a:rPr>
              <a:t>s</a:t>
            </a:r>
            <a:r>
              <a:rPr lang="es-ES" dirty="0" smtClean="0">
                <a:latin typeface="Garamond" pitchFamily="18" charset="0"/>
              </a:rPr>
              <a:t>y</a:t>
            </a:r>
            <a:r>
              <a:rPr lang="es-ES" sz="1000" dirty="0" smtClean="0">
                <a:latin typeface="Garamond" pitchFamily="18" charset="0"/>
              </a:rPr>
              <a:t>s0</a:t>
            </a:r>
          </a:p>
          <a:p>
            <a:pPr algn="just"/>
            <a:endParaRPr lang="es-ES" sz="1000" dirty="0">
              <a:latin typeface="Garamond" pitchFamily="18" charset="0"/>
            </a:endParaRPr>
          </a:p>
          <a:p>
            <a:pPr algn="just"/>
            <a:r>
              <a:rPr lang="es-ES" dirty="0" smtClean="0">
                <a:latin typeface="Garamond" pitchFamily="18" charset="0"/>
              </a:rPr>
              <a:t>Estos pesos buscan maximizar ese ratio output virtual/input virtual, que tomará como máximo valor unitario: θ=1</a:t>
            </a:r>
          </a:p>
          <a:p>
            <a:pPr algn="just"/>
            <a:endParaRPr lang="es-ES" dirty="0" smtClean="0">
              <a:latin typeface="Garamond" pitchFamily="18" charset="0"/>
            </a:endParaRPr>
          </a:p>
          <a:p>
            <a:pPr algn="just"/>
            <a:endParaRPr lang="es-ES" dirty="0">
              <a:latin typeface="Garamond" pitchFamily="18" charset="0"/>
            </a:endParaRPr>
          </a:p>
          <a:p>
            <a:pPr algn="just"/>
            <a:endParaRPr lang="es-ES" dirty="0">
              <a:latin typeface="Garamond"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285720" y="357166"/>
            <a:ext cx="8358246" cy="4801314"/>
          </a:xfrm>
          <a:prstGeom prst="rect">
            <a:avLst/>
          </a:prstGeom>
          <a:noFill/>
        </p:spPr>
        <p:txBody>
          <a:bodyPr wrap="square" rtlCol="0">
            <a:spAutoFit/>
          </a:bodyPr>
          <a:lstStyle/>
          <a:p>
            <a:r>
              <a:rPr lang="es-ES" b="1" dirty="0" smtClean="0">
                <a:latin typeface="Garamond" pitchFamily="18" charset="0"/>
              </a:rPr>
              <a:t>¿Qué resultados nos aporta DEA?</a:t>
            </a:r>
          </a:p>
          <a:p>
            <a:pPr algn="just"/>
            <a:endParaRPr lang="es-ES" b="1" dirty="0" smtClean="0">
              <a:latin typeface="Garamond" pitchFamily="18" charset="0"/>
            </a:endParaRPr>
          </a:p>
          <a:p>
            <a:pPr algn="just">
              <a:buFontTx/>
              <a:buChar char="-"/>
            </a:pPr>
            <a:r>
              <a:rPr lang="es-ES" dirty="0" smtClean="0">
                <a:latin typeface="Garamond" pitchFamily="18" charset="0"/>
              </a:rPr>
              <a:t>Los niveles de eficiencia de cada una de las </a:t>
            </a:r>
            <a:r>
              <a:rPr lang="es-ES" dirty="0" err="1" smtClean="0">
                <a:latin typeface="Garamond" pitchFamily="18" charset="0"/>
              </a:rPr>
              <a:t>DMUs</a:t>
            </a:r>
            <a:endParaRPr lang="es-ES" dirty="0" smtClean="0">
              <a:latin typeface="Garamond" pitchFamily="18" charset="0"/>
            </a:endParaRPr>
          </a:p>
          <a:p>
            <a:pPr algn="just">
              <a:buFontTx/>
              <a:buChar char="-"/>
            </a:pPr>
            <a:endParaRPr lang="es-ES" dirty="0" smtClean="0">
              <a:latin typeface="Garamond" pitchFamily="18" charset="0"/>
            </a:endParaRPr>
          </a:p>
          <a:p>
            <a:pPr algn="just">
              <a:buFontTx/>
              <a:buChar char="-"/>
            </a:pPr>
            <a:r>
              <a:rPr lang="es-ES" dirty="0" smtClean="0">
                <a:latin typeface="Garamond" pitchFamily="18" charset="0"/>
              </a:rPr>
              <a:t> Las unidades de referencia (a las que tienen que parecerse las unidades que no son eficientes), además nos indica en qué proporción debe parecerse a cada una de sus referentes</a:t>
            </a:r>
          </a:p>
          <a:p>
            <a:pPr algn="just">
              <a:buFontTx/>
              <a:buChar char="-"/>
            </a:pPr>
            <a:endParaRPr lang="es-ES" dirty="0" smtClean="0">
              <a:latin typeface="Garamond" pitchFamily="18" charset="0"/>
            </a:endParaRPr>
          </a:p>
          <a:p>
            <a:pPr algn="just">
              <a:buFontTx/>
              <a:buChar char="-"/>
            </a:pPr>
            <a:r>
              <a:rPr lang="es-ES" dirty="0">
                <a:latin typeface="Garamond" pitchFamily="18" charset="0"/>
              </a:rPr>
              <a:t> </a:t>
            </a:r>
            <a:r>
              <a:rPr lang="es-ES" dirty="0" smtClean="0">
                <a:latin typeface="Garamond" pitchFamily="18" charset="0"/>
              </a:rPr>
              <a:t>La línea de actuación en la que se debe operar (se habrá predeterminado en función de la orientación (</a:t>
            </a:r>
            <a:r>
              <a:rPr lang="es-ES" dirty="0" err="1" smtClean="0">
                <a:latin typeface="Garamond" pitchFamily="18" charset="0"/>
              </a:rPr>
              <a:t>max</a:t>
            </a:r>
            <a:r>
              <a:rPr lang="es-ES" dirty="0" smtClean="0">
                <a:latin typeface="Garamond" pitchFamily="18" charset="0"/>
              </a:rPr>
              <a:t> de output o min de input), pero nos indica cuánto deben aumentar los outputs o cuántos disminuir los inputs para ser eficientes. Si hay holgura, nos dirá ambas cosas a la vez!.</a:t>
            </a:r>
          </a:p>
          <a:p>
            <a:pPr>
              <a:buFontTx/>
              <a:buChar char="-"/>
            </a:pPr>
            <a:endParaRPr lang="es-ES" dirty="0" smtClean="0">
              <a:latin typeface="Garamond" pitchFamily="18" charset="0"/>
            </a:endParaRPr>
          </a:p>
          <a:p>
            <a:pPr>
              <a:buFontTx/>
              <a:buChar char="-"/>
            </a:pPr>
            <a:r>
              <a:rPr lang="es-ES" dirty="0">
                <a:latin typeface="Garamond" pitchFamily="18" charset="0"/>
              </a:rPr>
              <a:t> </a:t>
            </a:r>
            <a:r>
              <a:rPr lang="es-ES" dirty="0" smtClean="0">
                <a:latin typeface="Garamond" pitchFamily="18" charset="0"/>
              </a:rPr>
              <a:t>Para cada unidad se emite un informe detallado de su situación actual, de la que debería darse para ser eficiente, de la información que se ha utilizado para calcular al eficiencia</a:t>
            </a:r>
          </a:p>
          <a:p>
            <a:pPr>
              <a:buFontTx/>
              <a:buChar char="-"/>
            </a:pPr>
            <a:endParaRPr lang="es-ES" dirty="0">
              <a:latin typeface="Garamond" pitchFamily="18" charset="0"/>
            </a:endParaRPr>
          </a:p>
          <a:p>
            <a:pPr>
              <a:buFontTx/>
              <a:buChar char="-"/>
            </a:pPr>
            <a:endParaRPr lang="es-ES" dirty="0">
              <a:latin typeface="Garamond"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3" cstate="print"/>
          <a:srcRect/>
          <a:stretch>
            <a:fillRect/>
          </a:stretch>
        </p:blipFill>
        <p:spPr bwMode="auto">
          <a:xfrm>
            <a:off x="7965639" y="6215082"/>
            <a:ext cx="1178361" cy="571480"/>
          </a:xfrm>
          <a:prstGeom prst="rect">
            <a:avLst/>
          </a:prstGeom>
          <a:noFill/>
          <a:ln w="9525">
            <a:noFill/>
            <a:miter lim="800000"/>
            <a:headEnd/>
            <a:tailEnd/>
          </a:ln>
        </p:spPr>
      </p:pic>
      <p:sp>
        <p:nvSpPr>
          <p:cNvPr id="4" name="3 CuadroTexto"/>
          <p:cNvSpPr txBox="1"/>
          <p:nvPr/>
        </p:nvSpPr>
        <p:spPr>
          <a:xfrm>
            <a:off x="357158" y="500042"/>
            <a:ext cx="8215370" cy="2862322"/>
          </a:xfrm>
          <a:prstGeom prst="rect">
            <a:avLst/>
          </a:prstGeom>
          <a:noFill/>
        </p:spPr>
        <p:txBody>
          <a:bodyPr wrap="square" rtlCol="0">
            <a:spAutoFit/>
          </a:bodyPr>
          <a:lstStyle/>
          <a:p>
            <a:pPr algn="just"/>
            <a:r>
              <a:rPr lang="es-ES" dirty="0" smtClean="0">
                <a:latin typeface="Garamond" pitchFamily="18" charset="0"/>
              </a:rPr>
              <a:t>Más allá de estos casos de dimensión 3 como máximo, NO es posible representar gráficamente, pero la técnica DEA permite incluir múltiples inputs y outputs.</a:t>
            </a:r>
          </a:p>
          <a:p>
            <a:pPr algn="just"/>
            <a:endParaRPr lang="es-ES" dirty="0">
              <a:latin typeface="Garamond" pitchFamily="18" charset="0"/>
            </a:endParaRPr>
          </a:p>
          <a:p>
            <a:pPr algn="just"/>
            <a:r>
              <a:rPr lang="es-ES" dirty="0" smtClean="0">
                <a:latin typeface="Garamond" pitchFamily="18" charset="0"/>
              </a:rPr>
              <a:t>Resolver ejercicios A MANO con:</a:t>
            </a:r>
          </a:p>
          <a:p>
            <a:pPr algn="just"/>
            <a:r>
              <a:rPr lang="es-ES" dirty="0">
                <a:latin typeface="Garamond" pitchFamily="18" charset="0"/>
              </a:rPr>
              <a:t>	</a:t>
            </a:r>
            <a:r>
              <a:rPr lang="es-ES" dirty="0" smtClean="0">
                <a:latin typeface="Garamond" pitchFamily="18" charset="0"/>
              </a:rPr>
              <a:t>- 1 input 1 output</a:t>
            </a:r>
          </a:p>
          <a:p>
            <a:pPr algn="just"/>
            <a:r>
              <a:rPr lang="es-ES" dirty="0" smtClean="0">
                <a:latin typeface="Garamond" pitchFamily="18" charset="0"/>
              </a:rPr>
              <a:t>	- 2 inputs 1 output</a:t>
            </a:r>
          </a:p>
          <a:p>
            <a:pPr algn="just"/>
            <a:r>
              <a:rPr lang="es-ES" dirty="0" smtClean="0">
                <a:latin typeface="Garamond" pitchFamily="18" charset="0"/>
              </a:rPr>
              <a:t>	- 1 input dos outputs </a:t>
            </a:r>
          </a:p>
          <a:p>
            <a:pPr algn="just"/>
            <a:endParaRPr lang="es-ES" dirty="0">
              <a:latin typeface="Garamond" pitchFamily="18" charset="0"/>
            </a:endParaRPr>
          </a:p>
          <a:p>
            <a:pPr algn="just"/>
            <a:r>
              <a:rPr lang="es-ES" dirty="0" smtClean="0">
                <a:latin typeface="Garamond" pitchFamily="18" charset="0"/>
              </a:rPr>
              <a:t>Comprobar e interpretar los resultados utilizando </a:t>
            </a:r>
            <a:r>
              <a:rPr lang="es-ES" dirty="0" err="1" smtClean="0">
                <a:latin typeface="Garamond" pitchFamily="18" charset="0"/>
              </a:rPr>
              <a:t>Frontier</a:t>
            </a:r>
            <a:r>
              <a:rPr lang="es-ES" dirty="0" smtClean="0">
                <a:latin typeface="Garamond" pitchFamily="18" charset="0"/>
              </a:rPr>
              <a:t> </a:t>
            </a:r>
            <a:r>
              <a:rPr lang="es-ES" dirty="0" err="1" smtClean="0">
                <a:latin typeface="Garamond" pitchFamily="18" charset="0"/>
              </a:rPr>
              <a:t>Analyst</a:t>
            </a:r>
            <a:r>
              <a:rPr lang="es-ES" dirty="0" smtClean="0">
                <a:latin typeface="Garamond" pitchFamily="18" charset="0"/>
              </a:rPr>
              <a:t> (dimensión 3 para cálculos y opción de maximización de output para gráficos)</a:t>
            </a:r>
            <a:r>
              <a:rPr lang="es-ES" dirty="0">
                <a:latin typeface="Garamond"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285720" y="214290"/>
            <a:ext cx="7000924" cy="369332"/>
          </a:xfrm>
          <a:prstGeom prst="rect">
            <a:avLst/>
          </a:prstGeom>
          <a:noFill/>
        </p:spPr>
        <p:txBody>
          <a:bodyPr wrap="square" rtlCol="0">
            <a:spAutoFit/>
          </a:bodyPr>
          <a:lstStyle/>
          <a:p>
            <a:r>
              <a:rPr lang="es-ES" b="1" dirty="0" smtClean="0">
                <a:latin typeface="Garamond" pitchFamily="18" charset="0"/>
              </a:rPr>
              <a:t>Caso:  Dos inputs y un output</a:t>
            </a:r>
            <a:endParaRPr lang="es-ES" b="1" dirty="0">
              <a:latin typeface="Garamond" pitchFamily="18" charset="0"/>
            </a:endParaRPr>
          </a:p>
        </p:txBody>
      </p:sp>
      <p:pic>
        <p:nvPicPr>
          <p:cNvPr id="1026" name="Picture 2"/>
          <p:cNvPicPr>
            <a:picLocks noChangeAspect="1" noChangeArrowheads="1"/>
          </p:cNvPicPr>
          <p:nvPr/>
        </p:nvPicPr>
        <p:blipFill>
          <a:blip r:embed="rId3"/>
          <a:srcRect l="12891" t="14844" r="53125" b="10448"/>
          <a:stretch>
            <a:fillRect/>
          </a:stretch>
        </p:blipFill>
        <p:spPr bwMode="auto">
          <a:xfrm>
            <a:off x="-2357486" y="-10144220"/>
            <a:ext cx="4143404" cy="72867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12305" t="14649" r="53710" b="63378"/>
          <a:stretch>
            <a:fillRect/>
          </a:stretch>
        </p:blipFill>
        <p:spPr bwMode="auto">
          <a:xfrm>
            <a:off x="785786" y="1000108"/>
            <a:ext cx="4695858" cy="2428892"/>
          </a:xfrm>
          <a:prstGeom prst="rect">
            <a:avLst/>
          </a:prstGeom>
          <a:noFill/>
          <a:ln w="9525">
            <a:noFill/>
            <a:miter lim="800000"/>
            <a:headEnd/>
            <a:tailEnd/>
          </a:ln>
          <a:effectLst/>
        </p:spPr>
      </p:pic>
      <p:sp>
        <p:nvSpPr>
          <p:cNvPr id="6" name="5 CuadroTexto"/>
          <p:cNvSpPr txBox="1"/>
          <p:nvPr/>
        </p:nvSpPr>
        <p:spPr>
          <a:xfrm>
            <a:off x="2786050" y="3857628"/>
            <a:ext cx="3143272" cy="369332"/>
          </a:xfrm>
          <a:prstGeom prst="rect">
            <a:avLst/>
          </a:prstGeom>
          <a:noFill/>
        </p:spPr>
        <p:txBody>
          <a:bodyPr wrap="square" rtlCol="0">
            <a:spAutoFit/>
          </a:bodyPr>
          <a:lstStyle/>
          <a:p>
            <a:r>
              <a:rPr lang="es-ES" dirty="0" smtClean="0">
                <a:latin typeface="Garamond" pitchFamily="18" charset="0"/>
              </a:rPr>
              <a:t>Inputs (verde)   Output (azul)</a:t>
            </a:r>
            <a:endParaRPr lang="es-ES" dirty="0">
              <a:latin typeface="Garamond" pitchFamily="18" charset="0"/>
            </a:endParaRPr>
          </a:p>
        </p:txBody>
      </p:sp>
      <p:cxnSp>
        <p:nvCxnSpPr>
          <p:cNvPr id="8" name="7 Conector recto de flecha"/>
          <p:cNvCxnSpPr/>
          <p:nvPr/>
        </p:nvCxnSpPr>
        <p:spPr>
          <a:xfrm flipV="1">
            <a:off x="3428992" y="3500438"/>
            <a:ext cx="64294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5400000" flipH="1" flipV="1">
            <a:off x="4786314" y="3500438"/>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pic>
        <p:nvPicPr>
          <p:cNvPr id="2050" name="Picture 2"/>
          <p:cNvPicPr>
            <a:picLocks noChangeAspect="1" noChangeArrowheads="1"/>
          </p:cNvPicPr>
          <p:nvPr/>
        </p:nvPicPr>
        <p:blipFill>
          <a:blip r:embed="rId3"/>
          <a:srcRect l="13086" t="16846" r="17773" b="58252"/>
          <a:stretch>
            <a:fillRect/>
          </a:stretch>
        </p:blipFill>
        <p:spPr bwMode="auto">
          <a:xfrm>
            <a:off x="571472" y="4857760"/>
            <a:ext cx="6429388" cy="1852536"/>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l="14062" t="17578" r="19726" b="7714"/>
          <a:stretch>
            <a:fillRect/>
          </a:stretch>
        </p:blipFill>
        <p:spPr bwMode="auto">
          <a:xfrm>
            <a:off x="1643042" y="142852"/>
            <a:ext cx="5144237" cy="464347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pic>
        <p:nvPicPr>
          <p:cNvPr id="3074" name="Picture 2"/>
          <p:cNvPicPr>
            <a:picLocks noChangeAspect="1" noChangeArrowheads="1"/>
          </p:cNvPicPr>
          <p:nvPr/>
        </p:nvPicPr>
        <p:blipFill>
          <a:blip r:embed="rId3"/>
          <a:srcRect l="14062" t="19043" r="22070" b="22363"/>
          <a:stretch>
            <a:fillRect/>
          </a:stretch>
        </p:blipFill>
        <p:spPr bwMode="auto">
          <a:xfrm>
            <a:off x="642910" y="500042"/>
            <a:ext cx="7786742" cy="571501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214282" y="285728"/>
            <a:ext cx="8358246" cy="923330"/>
          </a:xfrm>
          <a:prstGeom prst="rect">
            <a:avLst/>
          </a:prstGeom>
          <a:noFill/>
        </p:spPr>
        <p:txBody>
          <a:bodyPr wrap="square" rtlCol="0">
            <a:spAutoFit/>
          </a:bodyPr>
          <a:lstStyle/>
          <a:p>
            <a:r>
              <a:rPr lang="es-ES" dirty="0" smtClean="0">
                <a:latin typeface="Garamond" pitchFamily="18" charset="0"/>
              </a:rPr>
              <a:t>¿Cómo se calcula el nivel de eficiencia?</a:t>
            </a:r>
          </a:p>
          <a:p>
            <a:r>
              <a:rPr lang="es-ES" dirty="0" smtClean="0">
                <a:latin typeface="Garamond" pitchFamily="18" charset="0"/>
              </a:rPr>
              <a:t>A partir del ratio output input virtual, obtenido a  su vez desde los pesos Ver ejercicio Ejemplos en 3 dimensiones.xlsx pestaña pesos u y v</a:t>
            </a:r>
            <a:endParaRPr lang="es-ES" dirty="0">
              <a:latin typeface="Garamond" pitchFamily="18" charset="0"/>
            </a:endParaRPr>
          </a:p>
        </p:txBody>
      </p:sp>
      <p:graphicFrame>
        <p:nvGraphicFramePr>
          <p:cNvPr id="4" name="3 Tabla"/>
          <p:cNvGraphicFramePr>
            <a:graphicFrameLocks noGrp="1"/>
          </p:cNvGraphicFramePr>
          <p:nvPr/>
        </p:nvGraphicFramePr>
        <p:xfrm>
          <a:off x="642910" y="1214422"/>
          <a:ext cx="5334000" cy="1733550"/>
        </p:xfrm>
        <a:graphic>
          <a:graphicData uri="http://schemas.openxmlformats.org/drawingml/2006/table">
            <a:tbl>
              <a:tblPr/>
              <a:tblGrid>
                <a:gridCol w="762000"/>
                <a:gridCol w="762000"/>
                <a:gridCol w="762000"/>
                <a:gridCol w="762000"/>
                <a:gridCol w="762000"/>
                <a:gridCol w="762000"/>
                <a:gridCol w="762000"/>
              </a:tblGrid>
              <a:tr h="200025">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r>
                        <a:rPr lang="es-ES" sz="1100" b="0" i="0" u="none" strike="noStrike">
                          <a:solidFill>
                            <a:srgbClr val="000000"/>
                          </a:solidFill>
                          <a:latin typeface="Calibri"/>
                        </a:rPr>
                        <a:t>Reconstrucción de los </a:t>
                      </a:r>
                      <a:r>
                        <a:rPr lang="el-GR" sz="1100" b="0" i="0" u="none" strike="noStrike">
                          <a:solidFill>
                            <a:srgbClr val="000000"/>
                          </a:solidFill>
                          <a:latin typeface="Calibri"/>
                        </a:rPr>
                        <a:t>θ*</a:t>
                      </a:r>
                    </a:p>
                  </a:txBody>
                  <a:tcPr marL="0" marR="0" marT="0" marB="0" anchor="b">
                    <a:lnL>
                      <a:noFill/>
                    </a:lnL>
                    <a:lnR>
                      <a:noFill/>
                    </a:lnR>
                    <a:lnT>
                      <a:noFill/>
                    </a:lnT>
                    <a:lnB>
                      <a:noFill/>
                    </a:lnB>
                  </a:tcPr>
                </a:tc>
                <a:tc hMerge="1">
                  <a:txBody>
                    <a:bodyPr/>
                    <a:lstStyle/>
                    <a:p>
                      <a:endParaRPr lang="es-ES"/>
                    </a:p>
                  </a:txBody>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l" fontAlgn="b"/>
                      <a:r>
                        <a:rPr lang="es-ES" sz="1100" b="0" i="0" u="none" strike="noStrike">
                          <a:solidFill>
                            <a:srgbClr val="000000"/>
                          </a:solidFill>
                          <a:latin typeface="Calibri"/>
                        </a:rPr>
                        <a:t>Referentes</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1100" b="1" i="0" u="none" strike="noStrike">
                          <a:solidFill>
                            <a:srgbClr val="000000"/>
                          </a:solidFill>
                          <a:latin typeface="Calibri"/>
                        </a:rPr>
                        <a:t>v1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1100" b="1" i="0" u="none" strike="noStrike">
                          <a:solidFill>
                            <a:srgbClr val="000000"/>
                          </a:solidFill>
                          <a:latin typeface="Calibri"/>
                        </a:rPr>
                        <a:t>v2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1100" b="1" i="0" u="none" strike="noStrike">
                          <a:solidFill>
                            <a:srgbClr val="000000"/>
                          </a:solidFill>
                          <a:latin typeface="Calibri"/>
                        </a:rPr>
                        <a:t>u</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1100" b="1" i="0" u="none" strike="noStrike">
                          <a:solidFill>
                            <a:srgbClr val="000000"/>
                          </a:solidFill>
                          <a:latin typeface="Calibri"/>
                        </a:rPr>
                        <a:t>Con u</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l" fontAlgn="b"/>
                      <a:r>
                        <a:rPr lang="es-ES" sz="1100" b="1" i="0" u="none" strike="noStrike">
                          <a:solidFill>
                            <a:srgbClr val="000000"/>
                          </a:solidFill>
                          <a:latin typeface="Calibri"/>
                        </a:rPr>
                        <a:t>Con v</a:t>
                      </a:r>
                    </a:p>
                  </a:txBody>
                  <a:tcPr marL="0" marR="0" marT="0" marB="0" anchor="b">
                    <a:lnL>
                      <a:noFill/>
                    </a:lnL>
                    <a:lnR>
                      <a:noFill/>
                    </a:lnR>
                    <a:lnT>
                      <a:noFill/>
                    </a:lnT>
                    <a:lnB>
                      <a:noFill/>
                    </a:lnB>
                    <a:solidFill>
                      <a:srgbClr val="C2D69A"/>
                    </a:solidFill>
                  </a:tcPr>
                </a:tc>
                <a:tc>
                  <a:txBody>
                    <a:bodyPr/>
                    <a:lstStyle/>
                    <a:p>
                      <a:pPr algn="l" fontAlgn="b"/>
                      <a:r>
                        <a:rPr lang="el-GR" sz="1100" b="0" i="0" u="none" strike="noStrike">
                          <a:solidFill>
                            <a:srgbClr val="00B050"/>
                          </a:solidFill>
                          <a:latin typeface="Calibri"/>
                        </a:rPr>
                        <a:t>θ*</a:t>
                      </a:r>
                    </a:p>
                  </a:txBody>
                  <a:tcPr marL="0" marR="0" marT="0" marB="0" anchor="b">
                    <a:lnL>
                      <a:noFill/>
                    </a:lnL>
                    <a:lnR>
                      <a:noFill/>
                    </a:lnR>
                    <a:lnT>
                      <a:noFill/>
                    </a:lnT>
                    <a:lnB>
                      <a:noFill/>
                    </a:lnB>
                    <a:solidFill>
                      <a:srgbClr val="FFFF00"/>
                    </a:solidFill>
                  </a:tcPr>
                </a:tc>
              </a:tr>
              <a:tr h="190500">
                <a:tc>
                  <a:txBody>
                    <a:bodyPr/>
                    <a:lstStyle/>
                    <a:p>
                      <a:pPr algn="l" fontAlgn="b"/>
                      <a:r>
                        <a:rPr lang="es-ES" sz="1100" b="0" i="0" u="none" strike="noStrike">
                          <a:solidFill>
                            <a:srgbClr val="000000"/>
                          </a:solidFill>
                          <a:latin typeface="Calibri"/>
                        </a:rPr>
                        <a:t>D E</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0,1429</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0,1429</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0,8571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a:solidFill>
                            <a:srgbClr val="000000"/>
                          </a:solidFill>
                          <a:latin typeface="Calibri"/>
                        </a:rPr>
                        <a:t>0,8571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s-ES" sz="1100" b="0" i="0" u="none" strike="noStrike">
                          <a:solidFill>
                            <a:srgbClr val="000000"/>
                          </a:solidFill>
                          <a:latin typeface="Calibri"/>
                        </a:rPr>
                        <a:t>1,00</a:t>
                      </a:r>
                    </a:p>
                  </a:txBody>
                  <a:tcPr marL="0" marR="0" marT="0" marB="0" anchor="b">
                    <a:lnL>
                      <a:noFill/>
                    </a:lnL>
                    <a:lnR>
                      <a:noFill/>
                    </a:lnR>
                    <a:lnT>
                      <a:noFill/>
                    </a:lnT>
                    <a:lnB>
                      <a:noFill/>
                    </a:lnB>
                    <a:solidFill>
                      <a:srgbClr val="C2D69A"/>
                    </a:solidFill>
                  </a:tcPr>
                </a:tc>
                <a:tc>
                  <a:txBody>
                    <a:bodyPr/>
                    <a:lstStyle/>
                    <a:p>
                      <a:pPr algn="r" fontAlgn="b"/>
                      <a:r>
                        <a:rPr lang="es-ES" sz="1100" b="0" i="0" u="none" strike="noStrike">
                          <a:solidFill>
                            <a:srgbClr val="00B050"/>
                          </a:solidFill>
                          <a:latin typeface="Calibri"/>
                        </a:rPr>
                        <a:t>0,857</a:t>
                      </a:r>
                    </a:p>
                  </a:txBody>
                  <a:tcPr marL="0" marR="0" marT="0" marB="0" anchor="b">
                    <a:lnL>
                      <a:noFill/>
                    </a:lnL>
                    <a:lnR>
                      <a:noFill/>
                    </a:lnR>
                    <a:lnT>
                      <a:noFill/>
                    </a:lnT>
                    <a:lnB>
                      <a:noFill/>
                    </a:lnB>
                    <a:solidFill>
                      <a:srgbClr val="FFFF00"/>
                    </a:solidFill>
                  </a:tcPr>
                </a:tc>
              </a:tr>
              <a:tr h="190500">
                <a:tc>
                  <a:txBody>
                    <a:bodyPr/>
                    <a:lstStyle/>
                    <a:p>
                      <a:pPr algn="l" fontAlgn="b"/>
                      <a:r>
                        <a:rPr lang="es-ES" sz="1100" b="0" i="0" u="none" strike="noStrike">
                          <a:solidFill>
                            <a:srgbClr val="000000"/>
                          </a:solidFill>
                          <a:latin typeface="Calibri"/>
                        </a:rPr>
                        <a:t>C D</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0,0526</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0,2105</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0,6316</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a:solidFill>
                            <a:srgbClr val="000000"/>
                          </a:solidFill>
                          <a:latin typeface="Calibri"/>
                        </a:rPr>
                        <a:t>0,6316</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s-ES" sz="1100" b="0" i="0" u="none" strike="noStrike">
                          <a:solidFill>
                            <a:srgbClr val="000000"/>
                          </a:solidFill>
                          <a:latin typeface="Calibri"/>
                        </a:rPr>
                        <a:t>1,00</a:t>
                      </a:r>
                    </a:p>
                  </a:txBody>
                  <a:tcPr marL="0" marR="0" marT="0" marB="0" anchor="b">
                    <a:lnL>
                      <a:noFill/>
                    </a:lnL>
                    <a:lnR>
                      <a:noFill/>
                    </a:lnR>
                    <a:lnT>
                      <a:noFill/>
                    </a:lnT>
                    <a:lnB>
                      <a:noFill/>
                    </a:lnB>
                    <a:solidFill>
                      <a:srgbClr val="C2D69A"/>
                    </a:solidFill>
                  </a:tcPr>
                </a:tc>
                <a:tc>
                  <a:txBody>
                    <a:bodyPr/>
                    <a:lstStyle/>
                    <a:p>
                      <a:pPr algn="r" fontAlgn="b"/>
                      <a:r>
                        <a:rPr lang="es-ES" sz="1100" b="0" i="0" u="none" strike="noStrike">
                          <a:solidFill>
                            <a:srgbClr val="00B050"/>
                          </a:solidFill>
                          <a:latin typeface="Calibri"/>
                        </a:rPr>
                        <a:t>0,632</a:t>
                      </a:r>
                    </a:p>
                  </a:txBody>
                  <a:tcPr marL="0" marR="0" marT="0" marB="0" anchor="b">
                    <a:lnL>
                      <a:noFill/>
                    </a:lnL>
                    <a:lnR>
                      <a:noFill/>
                    </a:lnR>
                    <a:lnT>
                      <a:noFill/>
                    </a:lnT>
                    <a:lnB>
                      <a:noFill/>
                    </a:lnB>
                    <a:solidFill>
                      <a:srgbClr val="FFFF00"/>
                    </a:solidFill>
                  </a:tcPr>
                </a:tc>
              </a:tr>
              <a:tr h="190500">
                <a:tc>
                  <a:txBody>
                    <a:bodyPr/>
                    <a:lstStyle/>
                    <a:p>
                      <a:pPr algn="l" fontAlgn="b"/>
                      <a:r>
                        <a:rPr lang="es-ES" sz="1100" b="0" i="0" u="none" strike="noStrike">
                          <a:solidFill>
                            <a:srgbClr val="000000"/>
                          </a:solidFill>
                          <a:latin typeface="Calibri"/>
                        </a:rPr>
                        <a:t>C D</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0,0833</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0,3333</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a:solidFill>
                            <a:srgbClr val="000000"/>
                          </a:solidFill>
                          <a:latin typeface="Calibri"/>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s-ES" sz="1100" b="0" i="0" u="none" strike="noStrike">
                          <a:solidFill>
                            <a:srgbClr val="000000"/>
                          </a:solidFill>
                          <a:latin typeface="Calibri"/>
                        </a:rPr>
                        <a:t>1,00</a:t>
                      </a:r>
                    </a:p>
                  </a:txBody>
                  <a:tcPr marL="0" marR="0" marT="0" marB="0" anchor="b">
                    <a:lnL>
                      <a:noFill/>
                    </a:lnL>
                    <a:lnR>
                      <a:noFill/>
                    </a:lnR>
                    <a:lnT>
                      <a:noFill/>
                    </a:lnT>
                    <a:lnB>
                      <a:noFill/>
                    </a:lnB>
                    <a:solidFill>
                      <a:srgbClr val="C2D69A"/>
                    </a:solidFill>
                  </a:tcPr>
                </a:tc>
                <a:tc>
                  <a:txBody>
                    <a:bodyPr/>
                    <a:lstStyle/>
                    <a:p>
                      <a:pPr algn="r" fontAlgn="b"/>
                      <a:r>
                        <a:rPr lang="es-ES" sz="1100" b="0" i="0" u="none" strike="noStrike">
                          <a:solidFill>
                            <a:srgbClr val="00B050"/>
                          </a:solidFill>
                          <a:latin typeface="Calibri"/>
                        </a:rPr>
                        <a:t>1,000</a:t>
                      </a:r>
                    </a:p>
                  </a:txBody>
                  <a:tcPr marL="0" marR="0" marT="0" marB="0" anchor="b">
                    <a:lnL>
                      <a:noFill/>
                    </a:lnL>
                    <a:lnR>
                      <a:noFill/>
                    </a:lnR>
                    <a:lnT>
                      <a:noFill/>
                    </a:lnT>
                    <a:lnB>
                      <a:noFill/>
                    </a:lnB>
                    <a:solidFill>
                      <a:srgbClr val="FFFF00"/>
                    </a:solidFill>
                  </a:tcPr>
                </a:tc>
              </a:tr>
              <a:tr h="190500">
                <a:tc>
                  <a:txBody>
                    <a:bodyPr/>
                    <a:lstStyle/>
                    <a:p>
                      <a:pPr algn="l" fontAlgn="b"/>
                      <a:r>
                        <a:rPr lang="es-ES" sz="1100" b="0" i="0" u="none" strike="noStrike">
                          <a:solidFill>
                            <a:srgbClr val="000000"/>
                          </a:solidFill>
                          <a:latin typeface="Calibri"/>
                        </a:rPr>
                        <a:t>D E</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0,1667</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0,1667</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a:solidFill>
                            <a:srgbClr val="000000"/>
                          </a:solidFill>
                          <a:latin typeface="Calibri"/>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s-ES" sz="1100" b="0" i="0" u="none" strike="noStrike">
                          <a:solidFill>
                            <a:srgbClr val="000000"/>
                          </a:solidFill>
                          <a:latin typeface="Calibri"/>
                        </a:rPr>
                        <a:t>1,00</a:t>
                      </a:r>
                    </a:p>
                  </a:txBody>
                  <a:tcPr marL="0" marR="0" marT="0" marB="0" anchor="b">
                    <a:lnL>
                      <a:noFill/>
                    </a:lnL>
                    <a:lnR>
                      <a:noFill/>
                    </a:lnR>
                    <a:lnT>
                      <a:noFill/>
                    </a:lnT>
                    <a:lnB>
                      <a:noFill/>
                    </a:lnB>
                    <a:solidFill>
                      <a:srgbClr val="C2D69A"/>
                    </a:solidFill>
                  </a:tcPr>
                </a:tc>
                <a:tc>
                  <a:txBody>
                    <a:bodyPr/>
                    <a:lstStyle/>
                    <a:p>
                      <a:pPr algn="r" fontAlgn="b"/>
                      <a:r>
                        <a:rPr lang="es-ES" sz="1100" b="0" i="0" u="none" strike="noStrike">
                          <a:solidFill>
                            <a:srgbClr val="00B050"/>
                          </a:solidFill>
                          <a:latin typeface="Calibri"/>
                        </a:rPr>
                        <a:t>1,000</a:t>
                      </a:r>
                    </a:p>
                  </a:txBody>
                  <a:tcPr marL="0" marR="0" marT="0" marB="0" anchor="b">
                    <a:lnL>
                      <a:noFill/>
                    </a:lnL>
                    <a:lnR>
                      <a:noFill/>
                    </a:lnR>
                    <a:lnT>
                      <a:noFill/>
                    </a:lnT>
                    <a:lnB>
                      <a:noFill/>
                    </a:lnB>
                    <a:solidFill>
                      <a:srgbClr val="FFFF00"/>
                    </a:solidFill>
                  </a:tcPr>
                </a:tc>
              </a:tr>
              <a:tr h="190500">
                <a:tc>
                  <a:txBody>
                    <a:bodyPr/>
                    <a:lstStyle/>
                    <a:p>
                      <a:pPr algn="l" fontAlgn="b"/>
                      <a:r>
                        <a:rPr lang="es-ES" sz="1100" b="0" i="0" u="none" strike="noStrike">
                          <a:solidFill>
                            <a:srgbClr val="000000"/>
                          </a:solidFill>
                          <a:latin typeface="Calibri"/>
                        </a:rPr>
                        <a:t>E</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0,2143</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0,1429</a:t>
                      </a:r>
                    </a:p>
                  </a:txBody>
                  <a:tcPr marL="0" marR="0" marT="0" marB="0" anchor="b">
                    <a:lnL>
                      <a:noFill/>
                    </a:lnL>
                    <a:lnR>
                      <a:noFill/>
                    </a:lnR>
                    <a:lnT>
                      <a:noFill/>
                    </a:lnT>
                    <a:lnB>
                      <a:noFill/>
                    </a:lnB>
                  </a:tcPr>
                </a:tc>
                <a:tc>
                  <a:txBody>
                    <a:bodyPr/>
                    <a:lstStyle/>
                    <a:p>
                      <a:pPr algn="r" fontAlgn="b"/>
                      <a:r>
                        <a:rPr lang="es-ES" sz="1100" b="1" i="0" u="none" strike="noStrike">
                          <a:solidFill>
                            <a:srgbClr val="000000"/>
                          </a:solidFill>
                          <a:latin typeface="Calibri"/>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100" b="0" i="0" u="none" strike="noStrike">
                          <a:solidFill>
                            <a:srgbClr val="000000"/>
                          </a:solidFill>
                          <a:latin typeface="Calibri"/>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s-ES" sz="1100" b="0" i="0" u="none" strike="noStrike">
                          <a:solidFill>
                            <a:srgbClr val="000000"/>
                          </a:solidFill>
                          <a:latin typeface="Calibri"/>
                        </a:rPr>
                        <a:t>1,00</a:t>
                      </a:r>
                    </a:p>
                  </a:txBody>
                  <a:tcPr marL="0" marR="0" marT="0" marB="0" anchor="b">
                    <a:lnL>
                      <a:noFill/>
                    </a:lnL>
                    <a:lnR>
                      <a:noFill/>
                    </a:lnR>
                    <a:lnT>
                      <a:noFill/>
                    </a:lnT>
                    <a:lnB>
                      <a:noFill/>
                    </a:lnB>
                    <a:solidFill>
                      <a:srgbClr val="C2D69A"/>
                    </a:solidFill>
                  </a:tcPr>
                </a:tc>
                <a:tc>
                  <a:txBody>
                    <a:bodyPr/>
                    <a:lstStyle/>
                    <a:p>
                      <a:pPr algn="r" fontAlgn="b"/>
                      <a:r>
                        <a:rPr lang="es-ES" sz="1100" b="0" i="0" u="none" strike="noStrike">
                          <a:solidFill>
                            <a:srgbClr val="00B050"/>
                          </a:solidFill>
                          <a:latin typeface="Calibri"/>
                        </a:rPr>
                        <a:t>1,000</a:t>
                      </a:r>
                    </a:p>
                  </a:txBody>
                  <a:tcPr marL="0" marR="0" marT="0" marB="0" anchor="b">
                    <a:lnL>
                      <a:noFill/>
                    </a:lnL>
                    <a:lnR>
                      <a:noFill/>
                    </a:lnR>
                    <a:lnT>
                      <a:noFill/>
                    </a:lnT>
                    <a:lnB>
                      <a:noFill/>
                    </a:lnB>
                    <a:solidFill>
                      <a:srgbClr val="FFFF00"/>
                    </a:solidFill>
                  </a:tcPr>
                </a:tc>
              </a:tr>
              <a:tr h="200025">
                <a:tc>
                  <a:txBody>
                    <a:bodyPr/>
                    <a:lstStyle/>
                    <a:p>
                      <a:pPr algn="l" fontAlgn="b"/>
                      <a:r>
                        <a:rPr lang="es-ES" sz="1100" b="0" i="0" u="none" strike="noStrike">
                          <a:solidFill>
                            <a:srgbClr val="000000"/>
                          </a:solidFill>
                          <a:latin typeface="Calibri"/>
                        </a:rPr>
                        <a:t>C</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1100" b="1" i="0" u="none" strike="noStrike">
                          <a:solidFill>
                            <a:srgbClr val="000000"/>
                          </a:solidFill>
                          <a:latin typeface="Calibri"/>
                        </a:rPr>
                        <a:t>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1100" b="1" i="0" u="none" strike="noStrike">
                          <a:solidFill>
                            <a:srgbClr val="000000"/>
                          </a:solidFill>
                          <a:latin typeface="Calibri"/>
                        </a:rPr>
                        <a:t>1</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1100" b="1" i="0" u="none" strike="noStrike">
                          <a:solidFill>
                            <a:srgbClr val="000000"/>
                          </a:solidFill>
                          <a:latin typeface="Calibri"/>
                        </a:rPr>
                        <a:t>1</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s-ES" sz="1100" b="0" i="0" u="none" strike="noStrike">
                          <a:solidFill>
                            <a:srgbClr val="000000"/>
                          </a:solidFill>
                          <a:latin typeface="Calibri"/>
                        </a:rPr>
                        <a:t>1,00</a:t>
                      </a:r>
                    </a:p>
                  </a:txBody>
                  <a:tcPr marL="0" marR="0" marT="0" marB="0" anchor="b">
                    <a:lnL>
                      <a:noFill/>
                    </a:lnL>
                    <a:lnR>
                      <a:noFill/>
                    </a:lnR>
                    <a:lnT>
                      <a:noFill/>
                    </a:lnT>
                    <a:lnB>
                      <a:noFill/>
                    </a:lnB>
                    <a:solidFill>
                      <a:srgbClr val="C2D69A"/>
                    </a:solidFill>
                  </a:tcPr>
                </a:tc>
                <a:tc>
                  <a:txBody>
                    <a:bodyPr/>
                    <a:lstStyle/>
                    <a:p>
                      <a:pPr algn="r" fontAlgn="b"/>
                      <a:r>
                        <a:rPr lang="es-ES" sz="1100" b="0" i="0" u="none" strike="noStrike">
                          <a:solidFill>
                            <a:srgbClr val="00B050"/>
                          </a:solidFill>
                          <a:latin typeface="Calibri"/>
                        </a:rPr>
                        <a:t>1,000</a:t>
                      </a:r>
                    </a:p>
                  </a:txBody>
                  <a:tcPr marL="0" marR="0" marT="0" marB="0" anchor="b">
                    <a:lnL>
                      <a:noFill/>
                    </a:lnL>
                    <a:lnR>
                      <a:noFill/>
                    </a:lnR>
                    <a:lnT>
                      <a:noFill/>
                    </a:lnT>
                    <a:lnB>
                      <a:noFill/>
                    </a:lnB>
                    <a:solidFill>
                      <a:srgbClr val="FFFF00"/>
                    </a:solidFill>
                  </a:tcPr>
                </a:tc>
              </a:tr>
              <a:tr h="190500">
                <a:tc>
                  <a:txBody>
                    <a:bodyPr/>
                    <a:lstStyle/>
                    <a:p>
                      <a:pPr algn="l" fontAlgn="b"/>
                      <a:endParaRPr lang="es-ES"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100" b="0" i="0" u="none" strike="noStrike">
                          <a:solidFill>
                            <a:srgbClr val="000000"/>
                          </a:solidFill>
                          <a:latin typeface="Calibri"/>
                        </a:rPr>
                        <a:t>Suman 1</a:t>
                      </a:r>
                    </a:p>
                  </a:txBody>
                  <a:tcPr marL="0" marR="0" marT="0" marB="0" anchor="b">
                    <a:lnL>
                      <a:noFill/>
                    </a:lnL>
                    <a:lnR>
                      <a:noFill/>
                    </a:lnR>
                    <a:lnT>
                      <a:noFill/>
                    </a:lnT>
                    <a:lnB>
                      <a:noFill/>
                    </a:lnB>
                  </a:tcPr>
                </a:tc>
                <a:tc>
                  <a:txBody>
                    <a:bodyPr/>
                    <a:lstStyle/>
                    <a:p>
                      <a:pPr algn="l" fontAlgn="b"/>
                      <a:endParaRPr lang="es-ES"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
        <p:nvSpPr>
          <p:cNvPr id="5" name="4 CuadroTexto"/>
          <p:cNvSpPr txBox="1"/>
          <p:nvPr/>
        </p:nvSpPr>
        <p:spPr>
          <a:xfrm>
            <a:off x="285720" y="2786058"/>
            <a:ext cx="8358246" cy="369332"/>
          </a:xfrm>
          <a:prstGeom prst="rect">
            <a:avLst/>
          </a:prstGeom>
          <a:noFill/>
        </p:spPr>
        <p:txBody>
          <a:bodyPr wrap="square" rtlCol="0">
            <a:spAutoFit/>
          </a:bodyPr>
          <a:lstStyle/>
          <a:p>
            <a:r>
              <a:rPr lang="es-ES" dirty="0" err="1" smtClean="0">
                <a:latin typeface="Garamond" pitchFamily="18" charset="0"/>
              </a:rPr>
              <a:t>Frontier</a:t>
            </a:r>
            <a:r>
              <a:rPr lang="es-ES" dirty="0" smtClean="0">
                <a:latin typeface="Garamond" pitchFamily="18" charset="0"/>
              </a:rPr>
              <a:t> no da los pesos pero pueden obtenerse</a:t>
            </a:r>
            <a:endParaRPr lang="es-ES" dirty="0">
              <a:latin typeface="Garamond" pitchFamily="18" charset="0"/>
            </a:endParaRPr>
          </a:p>
        </p:txBody>
      </p:sp>
      <p:graphicFrame>
        <p:nvGraphicFramePr>
          <p:cNvPr id="6" name="5 Tabla"/>
          <p:cNvGraphicFramePr>
            <a:graphicFrameLocks noGrp="1"/>
          </p:cNvGraphicFramePr>
          <p:nvPr/>
        </p:nvGraphicFramePr>
        <p:xfrm>
          <a:off x="500034" y="3143248"/>
          <a:ext cx="6095999" cy="3534513"/>
        </p:xfrm>
        <a:graphic>
          <a:graphicData uri="http://schemas.openxmlformats.org/drawingml/2006/table">
            <a:tbl>
              <a:tblPr/>
              <a:tblGrid>
                <a:gridCol w="468923"/>
                <a:gridCol w="468923"/>
                <a:gridCol w="468923"/>
                <a:gridCol w="468923"/>
                <a:gridCol w="468923"/>
                <a:gridCol w="468923"/>
                <a:gridCol w="468923"/>
                <a:gridCol w="468923"/>
                <a:gridCol w="468923"/>
                <a:gridCol w="468923"/>
                <a:gridCol w="468923"/>
                <a:gridCol w="468923"/>
                <a:gridCol w="468923"/>
              </a:tblGrid>
              <a:tr h="117231">
                <a:tc>
                  <a:txBody>
                    <a:bodyPr/>
                    <a:lstStyle/>
                    <a:p>
                      <a:pPr algn="l" fontAlgn="b"/>
                      <a:r>
                        <a:rPr lang="es-ES" sz="700" b="0" i="0" u="none" strike="noStrike" dirty="0" err="1">
                          <a:solidFill>
                            <a:srgbClr val="000000"/>
                          </a:solidFill>
                          <a:latin typeface="Calibri"/>
                        </a:rPr>
                        <a:t>Report</a:t>
                      </a:r>
                      <a:endParaRPr lang="es-ES" sz="7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gridSpan="3">
                  <a:txBody>
                    <a:bodyPr/>
                    <a:lstStyle/>
                    <a:p>
                      <a:pPr algn="l" fontAlgn="b"/>
                      <a:r>
                        <a:rPr lang="es-ES" sz="700" b="0" i="0" u="none" strike="noStrike">
                          <a:solidFill>
                            <a:srgbClr val="000000"/>
                          </a:solidFill>
                          <a:latin typeface="Calibri"/>
                        </a:rPr>
                        <a:t>Comparison Comparison 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a:txBody>
                    <a:bodyPr/>
                    <a:lstStyle/>
                    <a:p>
                      <a:pPr algn="l" fontAlgn="b"/>
                      <a:r>
                        <a:rPr lang="es-ES" sz="7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700" b="0" i="0" u="none" strike="noStrike">
                          <a:solidFill>
                            <a:srgbClr val="000000"/>
                          </a:solidFill>
                          <a:latin typeface="Calibri"/>
                        </a:rPr>
                        <a:t>85,71%</a:t>
                      </a: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A</a:t>
                      </a:r>
                    </a:p>
                  </a:txBody>
                  <a:tcPr marL="0" marR="0" marT="0" marB="0" anchor="b">
                    <a:lnL>
                      <a:noFill/>
                    </a:lnL>
                    <a:lnR>
                      <a:noFill/>
                    </a:lnR>
                    <a:lnT>
                      <a:noFill/>
                    </a:lnT>
                    <a:lnB>
                      <a:noFill/>
                    </a:lnB>
                    <a:solidFill>
                      <a:srgbClr val="FFFF00"/>
                    </a:solidFill>
                  </a:tcPr>
                </a:tc>
                <a:tc>
                  <a:txBody>
                    <a:bodyPr/>
                    <a:lstStyle/>
                    <a:p>
                      <a:pPr algn="l" fontAlgn="b"/>
                      <a:r>
                        <a:rPr lang="es-ES" sz="700" b="0" i="0" u="none" strike="noStrike">
                          <a:solidFill>
                            <a:srgbClr val="000000"/>
                          </a:solidFill>
                          <a:latin typeface="Calibri"/>
                        </a:rPr>
                        <a:t>Peers: 2</a:t>
                      </a: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gridSpan="2">
                  <a:txBody>
                    <a:bodyPr/>
                    <a:lstStyle/>
                    <a:p>
                      <a:pPr algn="l" fontAlgn="b"/>
                      <a:r>
                        <a:rPr lang="es-ES" sz="700" b="0" i="0" u="none" strike="noStrike">
                          <a:solidFill>
                            <a:srgbClr val="000000"/>
                          </a:solidFill>
                          <a:latin typeface="Calibri"/>
                        </a:rPr>
                        <a:t>References: 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gridSpan="2">
                  <a:txBody>
                    <a:bodyPr/>
                    <a:lstStyle/>
                    <a:p>
                      <a:pPr algn="l" fontAlgn="b"/>
                      <a:r>
                        <a:rPr lang="es-ES" sz="700" b="0" i="0" u="none" strike="noStrike">
                          <a:solidFill>
                            <a:srgbClr val="000000"/>
                          </a:solidFill>
                          <a:latin typeface="Calibri"/>
                        </a:rPr>
                        <a:t>Potential Improvements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Variable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700" b="0" i="0" u="none" strike="noStrike">
                          <a:solidFill>
                            <a:srgbClr val="000000"/>
                          </a:solidFill>
                          <a:latin typeface="Calibri"/>
                        </a:rPr>
                        <a:t>Actual</a:t>
                      </a: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Target</a:t>
                      </a:r>
                    </a:p>
                  </a:txBody>
                  <a:tcPr marL="0" marR="0" marT="0" marB="0" anchor="b">
                    <a:lnL>
                      <a:noFill/>
                    </a:lnL>
                    <a:lnR>
                      <a:noFill/>
                    </a:lnR>
                    <a:lnT>
                      <a:noFill/>
                    </a:lnT>
                    <a:lnB>
                      <a:noFill/>
                    </a:lnB>
                  </a:tcPr>
                </a:tc>
                <a:tc gridSpan="2">
                  <a:txBody>
                    <a:bodyPr/>
                    <a:lstStyle/>
                    <a:p>
                      <a:pPr algn="l" fontAlgn="b"/>
                      <a:r>
                        <a:rPr lang="es-ES" sz="700" b="0" i="0" u="none" strike="noStrike">
                          <a:solidFill>
                            <a:srgbClr val="000000"/>
                          </a:solidFill>
                          <a:latin typeface="Calibri"/>
                        </a:rPr>
                        <a:t>Potential Improvement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x1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7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7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7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x2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7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7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7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y</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7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700" b="0" i="0" u="none" strike="noStrike">
                          <a:solidFill>
                            <a:srgbClr val="000000"/>
                          </a:solidFill>
                          <a:latin typeface="Calibri"/>
                        </a:rPr>
                        <a:t>1,17</a:t>
                      </a:r>
                    </a:p>
                  </a:txBody>
                  <a:tcPr marL="0" marR="0" marT="0" marB="0" anchor="b">
                    <a:lnL>
                      <a:noFill/>
                    </a:lnL>
                    <a:lnR>
                      <a:noFill/>
                    </a:lnR>
                    <a:lnT>
                      <a:noFill/>
                    </a:lnT>
                    <a:lnB>
                      <a:noFill/>
                    </a:lnB>
                  </a:tcPr>
                </a:tc>
                <a:tc>
                  <a:txBody>
                    <a:bodyPr/>
                    <a:lstStyle/>
                    <a:p>
                      <a:pPr algn="r" fontAlgn="b"/>
                      <a:r>
                        <a:rPr lang="es-ES" sz="700" b="0" i="0" u="none" strike="noStrike">
                          <a:solidFill>
                            <a:srgbClr val="000000"/>
                          </a:solidFill>
                          <a:latin typeface="Calibri"/>
                        </a:rPr>
                        <a:t>16,67%</a:t>
                      </a: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gridSpan="2">
                  <a:txBody>
                    <a:bodyPr/>
                    <a:lstStyle/>
                    <a:p>
                      <a:pPr algn="l" fontAlgn="b"/>
                      <a:r>
                        <a:rPr lang="es-ES" sz="700" b="0" i="0" u="none" strike="noStrike">
                          <a:solidFill>
                            <a:srgbClr val="000000"/>
                          </a:solidFill>
                          <a:latin typeface="Calibri"/>
                        </a:rPr>
                        <a:t>Peer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700" b="0" i="0" u="none" strike="noStrike">
                          <a:solidFill>
                            <a:srgbClr val="000000"/>
                          </a:solidFill>
                          <a:latin typeface="Calibri"/>
                        </a:rPr>
                        <a:t>Referentes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D</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700" b="0" i="0" u="none" strike="noStrike">
                          <a:solidFill>
                            <a:srgbClr val="000000"/>
                          </a:solidFill>
                          <a:latin typeface="Calibri"/>
                        </a:rPr>
                        <a:t>x1</a:t>
                      </a:r>
                    </a:p>
                  </a:txBody>
                  <a:tcPr marL="0" marR="0" marT="0" marB="0" anchor="b">
                    <a:lnL>
                      <a:noFill/>
                    </a:lnL>
                    <a:lnR>
                      <a:noFill/>
                    </a:lnR>
                    <a:lnT>
                      <a:noFill/>
                    </a:lnT>
                    <a:lnB>
                      <a:noFill/>
                    </a:lnB>
                    <a:solidFill>
                      <a:srgbClr val="C5BE97"/>
                    </a:solidFill>
                  </a:tcPr>
                </a:tc>
                <a:tc>
                  <a:txBody>
                    <a:bodyPr/>
                    <a:lstStyle/>
                    <a:p>
                      <a:pPr algn="r" fontAlgn="b"/>
                      <a:r>
                        <a:rPr lang="es-ES" sz="700" b="0" i="0" u="none" strike="noStrike">
                          <a:solidFill>
                            <a:srgbClr val="000000"/>
                          </a:solidFill>
                          <a:latin typeface="Calibri"/>
                        </a:rPr>
                        <a:t>83,33%</a:t>
                      </a: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7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D</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700" b="0" i="0" u="none" strike="noStrike">
                          <a:solidFill>
                            <a:srgbClr val="000000"/>
                          </a:solidFill>
                          <a:latin typeface="Calibri"/>
                        </a:rPr>
                        <a:t>x2</a:t>
                      </a:r>
                    </a:p>
                  </a:txBody>
                  <a:tcPr marL="0" marR="0" marT="0" marB="0" anchor="b">
                    <a:lnL>
                      <a:noFill/>
                    </a:lnL>
                    <a:lnR>
                      <a:noFill/>
                    </a:lnR>
                    <a:lnT>
                      <a:noFill/>
                    </a:lnT>
                    <a:lnB>
                      <a:noFill/>
                    </a:lnB>
                    <a:solidFill>
                      <a:srgbClr val="C5BE97"/>
                    </a:solidFill>
                  </a:tcPr>
                </a:tc>
                <a:tc>
                  <a:txBody>
                    <a:bodyPr/>
                    <a:lstStyle/>
                    <a:p>
                      <a:pPr algn="r" fontAlgn="b"/>
                      <a:r>
                        <a:rPr lang="es-ES" sz="700" b="0" i="0" u="none" strike="noStrike">
                          <a:solidFill>
                            <a:srgbClr val="000000"/>
                          </a:solidFill>
                          <a:latin typeface="Calibri"/>
                        </a:rPr>
                        <a:t>55,56%</a:t>
                      </a: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7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D</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700" b="0" i="0" u="none" strike="noStrike">
                          <a:solidFill>
                            <a:srgbClr val="000000"/>
                          </a:solidFill>
                          <a:latin typeface="Calibri"/>
                        </a:rPr>
                        <a:t>y</a:t>
                      </a:r>
                    </a:p>
                  </a:txBody>
                  <a:tcPr marL="0" marR="0" marT="0" marB="0" anchor="b">
                    <a:lnL>
                      <a:noFill/>
                    </a:lnL>
                    <a:lnR>
                      <a:noFill/>
                    </a:lnR>
                    <a:lnT>
                      <a:noFill/>
                    </a:lnT>
                    <a:lnB>
                      <a:noFill/>
                    </a:lnB>
                    <a:solidFill>
                      <a:srgbClr val="C5BE97"/>
                    </a:solidFill>
                  </a:tcPr>
                </a:tc>
                <a:tc>
                  <a:txBody>
                    <a:bodyPr/>
                    <a:lstStyle/>
                    <a:p>
                      <a:pPr algn="r" fontAlgn="b"/>
                      <a:r>
                        <a:rPr lang="es-ES" sz="700" b="0" i="0" u="none" strike="noStrike">
                          <a:solidFill>
                            <a:srgbClr val="000000"/>
                          </a:solidFill>
                          <a:latin typeface="Calibri"/>
                        </a:rPr>
                        <a:t>71,43%</a:t>
                      </a: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7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700" b="0" i="0" u="none" strike="noStrike">
                          <a:solidFill>
                            <a:srgbClr val="000000"/>
                          </a:solidFill>
                          <a:latin typeface="Calibri"/>
                        </a:rPr>
                        <a:t>x1</a:t>
                      </a:r>
                    </a:p>
                  </a:txBody>
                  <a:tcPr marL="0" marR="0" marT="0" marB="0" anchor="b">
                    <a:lnL>
                      <a:noFill/>
                    </a:lnL>
                    <a:lnR>
                      <a:noFill/>
                    </a:lnR>
                    <a:lnT>
                      <a:noFill/>
                    </a:lnT>
                    <a:lnB>
                      <a:noFill/>
                    </a:lnB>
                    <a:solidFill>
                      <a:srgbClr val="E6B9B8"/>
                    </a:solidFill>
                  </a:tcPr>
                </a:tc>
                <a:tc>
                  <a:txBody>
                    <a:bodyPr/>
                    <a:lstStyle/>
                    <a:p>
                      <a:pPr algn="r" fontAlgn="b"/>
                      <a:r>
                        <a:rPr lang="es-ES" sz="700" b="0" i="0" u="none" strike="noStrike">
                          <a:solidFill>
                            <a:srgbClr val="000000"/>
                          </a:solidFill>
                          <a:latin typeface="Calibri"/>
                        </a:rPr>
                        <a:t>16,67%</a:t>
                      </a: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7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6B9B8"/>
                    </a:solidFill>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700" b="0" i="0" u="none" strike="noStrike">
                          <a:solidFill>
                            <a:srgbClr val="000000"/>
                          </a:solidFill>
                          <a:latin typeface="Calibri"/>
                        </a:rPr>
                        <a:t>x2</a:t>
                      </a:r>
                    </a:p>
                  </a:txBody>
                  <a:tcPr marL="0" marR="0" marT="0" marB="0" anchor="b">
                    <a:lnL>
                      <a:noFill/>
                    </a:lnL>
                    <a:lnR>
                      <a:noFill/>
                    </a:lnR>
                    <a:lnT>
                      <a:noFill/>
                    </a:lnT>
                    <a:lnB>
                      <a:noFill/>
                    </a:lnB>
                    <a:solidFill>
                      <a:srgbClr val="E6B9B8"/>
                    </a:solidFill>
                  </a:tcPr>
                </a:tc>
                <a:tc>
                  <a:txBody>
                    <a:bodyPr/>
                    <a:lstStyle/>
                    <a:p>
                      <a:pPr algn="r" fontAlgn="b"/>
                      <a:r>
                        <a:rPr lang="es-ES" sz="700" b="0" i="0" u="none" strike="noStrike">
                          <a:solidFill>
                            <a:srgbClr val="000000"/>
                          </a:solidFill>
                          <a:latin typeface="Calibri"/>
                        </a:rPr>
                        <a:t>44,44%</a:t>
                      </a: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7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6B9B8"/>
                    </a:solidFill>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700" b="0" i="0" u="none" strike="noStrike">
                          <a:solidFill>
                            <a:srgbClr val="000000"/>
                          </a:solidFill>
                          <a:latin typeface="Calibri"/>
                        </a:rPr>
                        <a:t>y</a:t>
                      </a:r>
                    </a:p>
                  </a:txBody>
                  <a:tcPr marL="0" marR="0" marT="0" marB="0" anchor="b">
                    <a:lnL>
                      <a:noFill/>
                    </a:lnL>
                    <a:lnR>
                      <a:noFill/>
                    </a:lnR>
                    <a:lnT>
                      <a:noFill/>
                    </a:lnT>
                    <a:lnB>
                      <a:noFill/>
                    </a:lnB>
                    <a:solidFill>
                      <a:srgbClr val="E6B9B8"/>
                    </a:solidFill>
                  </a:tcPr>
                </a:tc>
                <a:tc>
                  <a:txBody>
                    <a:bodyPr/>
                    <a:lstStyle/>
                    <a:p>
                      <a:pPr algn="r" fontAlgn="b"/>
                      <a:r>
                        <a:rPr lang="es-ES" sz="700" b="0" i="0" u="none" strike="noStrike">
                          <a:solidFill>
                            <a:srgbClr val="000000"/>
                          </a:solidFill>
                          <a:latin typeface="Calibri"/>
                        </a:rPr>
                        <a:t>28,57%</a:t>
                      </a: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S" sz="7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6B9B8"/>
                    </a:solidFill>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23092">
                <a:tc>
                  <a:txBody>
                    <a:bodyPr/>
                    <a:lstStyle/>
                    <a:p>
                      <a:pPr algn="l" fontAlgn="b"/>
                      <a:r>
                        <a:rPr lang="es-ES"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gridSpan="3">
                  <a:txBody>
                    <a:bodyPr/>
                    <a:lstStyle/>
                    <a:p>
                      <a:pPr algn="l" fontAlgn="b"/>
                      <a:r>
                        <a:rPr lang="es-ES" sz="700" b="0" i="0" u="none" strike="noStrike">
                          <a:solidFill>
                            <a:srgbClr val="000000"/>
                          </a:solidFill>
                          <a:latin typeface="Calibri"/>
                        </a:rPr>
                        <a:t>Input / Output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700" b="0" i="0" u="none" strike="noStrike">
                          <a:solidFill>
                            <a:srgbClr val="000000"/>
                          </a:solidFill>
                          <a:latin typeface="Calibri"/>
                        </a:rPr>
                        <a:t>x1:</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BE97"/>
                    </a:solidFill>
                  </a:tcPr>
                </a:tc>
                <a:tc>
                  <a:txBody>
                    <a:bodyPr/>
                    <a:lstStyle/>
                    <a:p>
                      <a:pPr algn="r" fontAlgn="b"/>
                      <a:r>
                        <a:rPr lang="es-ES" sz="700" b="0" i="0" u="none" strike="noStrike">
                          <a:solidFill>
                            <a:srgbClr val="000000"/>
                          </a:solidFill>
                          <a:latin typeface="Calibri"/>
                        </a:rPr>
                        <a:t>3,6666</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6B9B8"/>
                    </a:solidFill>
                  </a:tcPr>
                </a:tc>
                <a:tc gridSpan="6">
                  <a:txBody>
                    <a:bodyPr/>
                    <a:lstStyle/>
                    <a:p>
                      <a:pPr algn="l" fontAlgn="b"/>
                      <a:r>
                        <a:rPr lang="es-ES" sz="700" b="0" i="0" u="none" strike="noStrike">
                          <a:solidFill>
                            <a:srgbClr val="000000"/>
                          </a:solidFill>
                          <a:latin typeface="Calibri"/>
                        </a:rPr>
                        <a:t>Para estar en la frontera (entre E y D) las coordenadas deberían ser estas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17231">
                <a:tc>
                  <a:txBody>
                    <a:bodyPr/>
                    <a:lstStyle/>
                    <a:p>
                      <a:pPr algn="l" fontAlgn="b"/>
                      <a:r>
                        <a:rPr lang="es-ES"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Actual</a:t>
                      </a: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PESOS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700" b="0" i="0" u="none" strike="noStrike">
                          <a:solidFill>
                            <a:srgbClr val="000000"/>
                          </a:solidFill>
                          <a:latin typeface="Calibri"/>
                        </a:rPr>
                        <a:t>x2: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r" fontAlgn="b"/>
                      <a:r>
                        <a:rPr lang="es-ES" sz="700" b="0" i="0" u="none" strike="noStrike">
                          <a:solidFill>
                            <a:srgbClr val="000000"/>
                          </a:solidFill>
                          <a:latin typeface="Calibri"/>
                        </a:rPr>
                        <a:t>2,8888</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E6B9B8"/>
                    </a:solidFill>
                  </a:tcPr>
                </a:tc>
                <a:tc>
                  <a:txBody>
                    <a:bodyPr/>
                    <a:lstStyle/>
                    <a:p>
                      <a:pPr algn="l" fontAlgn="b"/>
                      <a:endParaRPr lang="es-ES" sz="7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23092">
                <a:tc>
                  <a:txBody>
                    <a:bodyPr/>
                    <a:lstStyle/>
                    <a:p>
                      <a:pPr algn="l" fontAlgn="b"/>
                      <a:r>
                        <a:rPr lang="es-ES" sz="700" b="0" i="0" u="none" strike="noStrike">
                          <a:solidFill>
                            <a:srgbClr val="FFFFFF"/>
                          </a:solidFill>
                          <a:latin typeface="Calibri"/>
                        </a:rPr>
                        <a:t>x1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r" fontAlgn="b"/>
                      <a:r>
                        <a:rPr lang="es-ES" sz="700" b="0" i="0" u="none" strike="noStrike">
                          <a:solidFill>
                            <a:srgbClr val="FFFFFF"/>
                          </a:solidFill>
                          <a:latin typeface="Calibri"/>
                        </a:rPr>
                        <a:t>57,14%</a:t>
                      </a:r>
                    </a:p>
                  </a:txBody>
                  <a:tcPr marL="0" marR="0" marT="0" marB="0" anchor="b">
                    <a:lnL>
                      <a:noFill/>
                    </a:lnL>
                    <a:lnR>
                      <a:noFill/>
                    </a:lnR>
                    <a:lnT>
                      <a:noFill/>
                    </a:lnT>
                    <a:lnB>
                      <a:noFill/>
                    </a:lnB>
                    <a:solidFill>
                      <a:srgbClr val="FF0000"/>
                    </a:solidFill>
                  </a:tcPr>
                </a:tc>
                <a:tc>
                  <a:txBody>
                    <a:bodyPr/>
                    <a:lstStyle/>
                    <a:p>
                      <a:pPr algn="l" fontAlgn="b"/>
                      <a:r>
                        <a:rPr lang="es-ES" sz="700" b="0" i="0" u="none" strike="noStrike">
                          <a:solidFill>
                            <a:srgbClr val="FFFFFF"/>
                          </a:solidFill>
                          <a:latin typeface="Calibri"/>
                        </a:rPr>
                        <a:t>Input</a:t>
                      </a:r>
                    </a:p>
                  </a:txBody>
                  <a:tcPr marL="0" marR="0" marT="0" marB="0" anchor="b">
                    <a:lnL>
                      <a:noFill/>
                    </a:lnL>
                    <a:lnR>
                      <a:noFill/>
                    </a:lnR>
                    <a:lnT>
                      <a:noFill/>
                    </a:lnT>
                    <a:lnB>
                      <a:noFill/>
                    </a:lnB>
                    <a:solidFill>
                      <a:srgbClr val="FF0000"/>
                    </a:solidFill>
                  </a:tcPr>
                </a:tc>
                <a:tc>
                  <a:txBody>
                    <a:bodyPr/>
                    <a:lstStyle/>
                    <a:p>
                      <a:pPr algn="r" fontAlgn="b"/>
                      <a:r>
                        <a:rPr lang="es-ES" sz="7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700" b="1" i="0" u="none" strike="noStrike">
                          <a:solidFill>
                            <a:srgbClr val="000000"/>
                          </a:solidFill>
                          <a:latin typeface="Calibri"/>
                        </a:rPr>
                        <a:t>0,1429</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700" b="0" i="0" u="none" strike="noStrike">
                          <a:solidFill>
                            <a:srgbClr val="000000"/>
                          </a:solidFill>
                          <a:latin typeface="Calibri"/>
                        </a:rPr>
                        <a:t>y:</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BE97"/>
                    </a:solidFill>
                  </a:tcPr>
                </a:tc>
                <a:tc>
                  <a:txBody>
                    <a:bodyPr/>
                    <a:lstStyle/>
                    <a:p>
                      <a:pPr algn="r" fontAlgn="b"/>
                      <a:r>
                        <a:rPr lang="es-ES" sz="700" b="0" i="0" u="none" strike="noStrike">
                          <a:solidFill>
                            <a:srgbClr val="000000"/>
                          </a:solidFill>
                          <a:latin typeface="Calibri"/>
                        </a:rPr>
                        <a:t>1</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6B9B8"/>
                    </a:solidFill>
                  </a:tcPr>
                </a:tc>
                <a:tc>
                  <a:txBody>
                    <a:bodyPr/>
                    <a:lstStyle/>
                    <a:p>
                      <a:pPr algn="l" fontAlgn="b"/>
                      <a:endParaRPr lang="es-ES" sz="7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FFFFFF"/>
                          </a:solidFill>
                          <a:latin typeface="Calibri"/>
                        </a:rPr>
                        <a:t>x2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r" fontAlgn="b"/>
                      <a:r>
                        <a:rPr lang="es-ES" sz="700" b="0" i="0" u="none" strike="noStrike">
                          <a:solidFill>
                            <a:srgbClr val="FFFFFF"/>
                          </a:solidFill>
                          <a:latin typeface="Calibri"/>
                        </a:rPr>
                        <a:t>42,86%</a:t>
                      </a:r>
                    </a:p>
                  </a:txBody>
                  <a:tcPr marL="0" marR="0" marT="0" marB="0" anchor="b">
                    <a:lnL>
                      <a:noFill/>
                    </a:lnL>
                    <a:lnR>
                      <a:noFill/>
                    </a:lnR>
                    <a:lnT>
                      <a:noFill/>
                    </a:lnT>
                    <a:lnB>
                      <a:noFill/>
                    </a:lnB>
                    <a:solidFill>
                      <a:srgbClr val="FF0000"/>
                    </a:solidFill>
                  </a:tcPr>
                </a:tc>
                <a:tc>
                  <a:txBody>
                    <a:bodyPr/>
                    <a:lstStyle/>
                    <a:p>
                      <a:pPr algn="l" fontAlgn="b"/>
                      <a:r>
                        <a:rPr lang="es-ES" sz="700" b="0" i="0" u="none" strike="noStrike">
                          <a:solidFill>
                            <a:srgbClr val="FFFFFF"/>
                          </a:solidFill>
                          <a:latin typeface="Calibri"/>
                        </a:rPr>
                        <a:t>Input</a:t>
                      </a:r>
                    </a:p>
                  </a:txBody>
                  <a:tcPr marL="0" marR="0" marT="0" marB="0" anchor="b">
                    <a:lnL>
                      <a:noFill/>
                    </a:lnL>
                    <a:lnR>
                      <a:noFill/>
                    </a:lnR>
                    <a:lnT>
                      <a:noFill/>
                    </a:lnT>
                    <a:lnB>
                      <a:noFill/>
                    </a:lnB>
                    <a:solidFill>
                      <a:srgbClr val="FF0000"/>
                    </a:solidFill>
                  </a:tcPr>
                </a:tc>
                <a:tc>
                  <a:txBody>
                    <a:bodyPr/>
                    <a:lstStyle/>
                    <a:p>
                      <a:pPr algn="r" fontAlgn="b"/>
                      <a:r>
                        <a:rPr lang="es-ES" sz="7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700" b="1" i="0" u="none" strike="noStrike">
                          <a:solidFill>
                            <a:srgbClr val="000000"/>
                          </a:solidFill>
                          <a:latin typeface="Calibri"/>
                        </a:rPr>
                        <a:t>0,1429</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700" b="0" i="0" u="none" strike="noStrike">
                          <a:solidFill>
                            <a:srgbClr val="000000"/>
                          </a:solidFill>
                          <a:latin typeface="Calibri"/>
                        </a:rPr>
                        <a:t>CCR(</a:t>
                      </a:r>
                      <a:r>
                        <a:rPr lang="el-GR" sz="700" b="0" i="0" u="none" strike="noStrike">
                          <a:solidFill>
                            <a:srgbClr val="000000"/>
                          </a:solidFill>
                          <a:latin typeface="Calibri"/>
                        </a:rPr>
                        <a:t>θ*)</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solidFill>
                            <a:srgbClr val="000000"/>
                          </a:solidFill>
                          <a:latin typeface="Calibri"/>
                        </a:rPr>
                        <a:t>Referentes</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solidFill>
                            <a:srgbClr val="000000"/>
                          </a:solidFill>
                          <a:latin typeface="Calibri"/>
                        </a:rPr>
                        <a:t>v1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solidFill>
                            <a:srgbClr val="000000"/>
                          </a:solidFill>
                          <a:latin typeface="Calibri"/>
                        </a:rPr>
                        <a:t>v2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700" b="0" i="0" u="none" strike="noStrike">
                          <a:solidFill>
                            <a:srgbClr val="000000"/>
                          </a:solidFill>
                          <a:latin typeface="Calibri"/>
                        </a:rPr>
                        <a:t>u</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23092">
                <a:tc>
                  <a:txBody>
                    <a:bodyPr/>
                    <a:lstStyle/>
                    <a:p>
                      <a:pPr algn="l" fontAlgn="b"/>
                      <a:r>
                        <a:rPr lang="es-ES" sz="700" b="0" i="0" u="none" strike="noStrike">
                          <a:solidFill>
                            <a:srgbClr val="FFFFFF"/>
                          </a:solidFill>
                          <a:latin typeface="Calibri"/>
                        </a:rPr>
                        <a:t>y</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r" fontAlgn="b"/>
                      <a:r>
                        <a:rPr lang="es-ES" sz="700" b="0" i="0" u="none" strike="noStrike">
                          <a:solidFill>
                            <a:srgbClr val="FFFFFF"/>
                          </a:solidFill>
                          <a:latin typeface="Calibri"/>
                        </a:rPr>
                        <a:t>100,00%</a:t>
                      </a:r>
                    </a:p>
                  </a:txBody>
                  <a:tcPr marL="0" marR="0" marT="0" marB="0" anchor="b">
                    <a:lnL>
                      <a:noFill/>
                    </a:lnL>
                    <a:lnR>
                      <a:noFill/>
                    </a:lnR>
                    <a:lnT>
                      <a:noFill/>
                    </a:lnT>
                    <a:lnB>
                      <a:noFill/>
                    </a:lnB>
                    <a:solidFill>
                      <a:srgbClr val="FF0000"/>
                    </a:solidFill>
                  </a:tcPr>
                </a:tc>
                <a:tc>
                  <a:txBody>
                    <a:bodyPr/>
                    <a:lstStyle/>
                    <a:p>
                      <a:pPr algn="l" fontAlgn="b"/>
                      <a:r>
                        <a:rPr lang="es-ES" sz="700" b="0" i="0" u="none" strike="noStrike">
                          <a:solidFill>
                            <a:srgbClr val="FFFFFF"/>
                          </a:solidFill>
                          <a:latin typeface="Calibri"/>
                        </a:rPr>
                        <a:t>Output</a:t>
                      </a:r>
                    </a:p>
                  </a:txBody>
                  <a:tcPr marL="0" marR="0" marT="0" marB="0" anchor="b">
                    <a:lnL>
                      <a:noFill/>
                    </a:lnL>
                    <a:lnR>
                      <a:noFill/>
                    </a:lnR>
                    <a:lnT>
                      <a:noFill/>
                    </a:lnT>
                    <a:lnB>
                      <a:noFill/>
                    </a:lnB>
                    <a:solidFill>
                      <a:srgbClr val="FF0000"/>
                    </a:solidFill>
                  </a:tcPr>
                </a:tc>
                <a:tc>
                  <a:txBody>
                    <a:bodyPr/>
                    <a:lstStyle/>
                    <a:p>
                      <a:pPr algn="r" fontAlgn="b"/>
                      <a:r>
                        <a:rPr lang="es-ES" sz="7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700" b="1" i="0" u="none" strike="noStrike">
                          <a:solidFill>
                            <a:srgbClr val="000000"/>
                          </a:solidFill>
                          <a:latin typeface="Calibri"/>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700" b="0" i="0" u="none" strike="noStrike">
                          <a:solidFill>
                            <a:srgbClr val="000000"/>
                          </a:solidFill>
                          <a:latin typeface="Calibri"/>
                        </a:rPr>
                        <a:t>0,8571</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Calibri"/>
                        </a:rPr>
                        <a:t>D E</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700" b="1" i="0" u="none" strike="noStrike">
                          <a:solidFill>
                            <a:srgbClr val="000000"/>
                          </a:solidFill>
                          <a:latin typeface="Calibri"/>
                        </a:rPr>
                        <a:t>0,1429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700" b="1" i="0" u="none" strike="noStrike">
                          <a:solidFill>
                            <a:srgbClr val="000000"/>
                          </a:solidFill>
                          <a:latin typeface="Calibri"/>
                        </a:rPr>
                        <a:t>0,1429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700" b="1" i="0" u="none" strike="noStrike">
                          <a:solidFill>
                            <a:srgbClr val="000000"/>
                          </a:solidFill>
                          <a:latin typeface="Calibri"/>
                        </a:rPr>
                        <a:t>0,8571</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s-ES" sz="700" b="0" i="0" u="none" strike="noStrike">
                          <a:solidFill>
                            <a:srgbClr val="000000"/>
                          </a:solidFill>
                          <a:latin typeface="Calibri"/>
                        </a:rPr>
                        <a:t>4</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s-ES" sz="700" b="0" i="0" u="none" strike="noStrike">
                          <a:solidFill>
                            <a:srgbClr val="000000"/>
                          </a:solidFill>
                          <a:latin typeface="Calibri"/>
                        </a:rPr>
                        <a:t>3</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s-ES" sz="700" b="0" i="0" u="none" strike="noStrike">
                          <a:solidFill>
                            <a:srgbClr val="000000"/>
                          </a:solidFill>
                          <a:latin typeface="Calibri"/>
                        </a:rPr>
                        <a:t>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Peers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s-ES" sz="700" b="0" i="0" u="none" strike="noStrike">
                          <a:solidFill>
                            <a:srgbClr val="FFFFFF"/>
                          </a:solidFill>
                          <a:latin typeface="Calibri"/>
                        </a:rPr>
                        <a:t>0,5716</a:t>
                      </a:r>
                    </a:p>
                  </a:txBody>
                  <a:tcPr marL="0" marR="0" marT="0" marB="0" anchor="b">
                    <a:lnL>
                      <a:noFill/>
                    </a:lnL>
                    <a:lnR>
                      <a:noFill/>
                    </a:lnR>
                    <a:lnT>
                      <a:noFill/>
                    </a:lnT>
                    <a:lnB>
                      <a:noFill/>
                    </a:lnB>
                    <a:solidFill>
                      <a:srgbClr val="FF0000"/>
                    </a:solidFill>
                  </a:tcPr>
                </a:tc>
                <a:tc>
                  <a:txBody>
                    <a:bodyPr/>
                    <a:lstStyle/>
                    <a:p>
                      <a:pPr algn="r" fontAlgn="b"/>
                      <a:r>
                        <a:rPr lang="es-ES" sz="700" b="0" i="0" u="none" strike="noStrike">
                          <a:solidFill>
                            <a:srgbClr val="FFFFFF"/>
                          </a:solidFill>
                          <a:latin typeface="Calibri"/>
                        </a:rPr>
                        <a:t>0,4287</a:t>
                      </a:r>
                    </a:p>
                  </a:txBody>
                  <a:tcPr marL="0" marR="0" marT="0" marB="0" anchor="b">
                    <a:lnL>
                      <a:noFill/>
                    </a:lnL>
                    <a:lnR>
                      <a:noFill/>
                    </a:lnR>
                    <a:lnT>
                      <a:noFill/>
                    </a:lnT>
                    <a:lnB>
                      <a:noFill/>
                    </a:lnB>
                    <a:solidFill>
                      <a:srgbClr val="FF0000"/>
                    </a:solidFill>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D</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r>
              <a:tr h="117231">
                <a:tc>
                  <a:txBody>
                    <a:bodyPr/>
                    <a:lstStyle/>
                    <a:p>
                      <a:pPr algn="l" fontAlgn="b"/>
                      <a:r>
                        <a:rPr lang="es-ES" sz="7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7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7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357158" y="1571612"/>
            <a:ext cx="8215370" cy="923330"/>
          </a:xfrm>
          <a:prstGeom prst="rect">
            <a:avLst/>
          </a:prstGeom>
          <a:noFill/>
        </p:spPr>
        <p:txBody>
          <a:bodyPr wrap="square" rtlCol="0">
            <a:spAutoFit/>
          </a:bodyPr>
          <a:lstStyle/>
          <a:p>
            <a:pPr marL="342900" indent="-342900">
              <a:buAutoNum type="arabicPeriod"/>
            </a:pPr>
            <a:r>
              <a:rPr lang="es-ES" b="1" dirty="0" smtClean="0">
                <a:solidFill>
                  <a:srgbClr val="C00000"/>
                </a:solidFill>
                <a:latin typeface="Garamond" pitchFamily="18" charset="0"/>
              </a:rPr>
              <a:t>Qué es el Análisis de Envolvente de Datos y cómo se interpreta intuitivamente</a:t>
            </a:r>
          </a:p>
          <a:p>
            <a:pPr marL="342900" indent="-342900">
              <a:buAutoNum type="arabicPeriod"/>
            </a:pPr>
            <a:r>
              <a:rPr lang="es-ES" b="1" dirty="0" smtClean="0">
                <a:solidFill>
                  <a:srgbClr val="C00000"/>
                </a:solidFill>
                <a:latin typeface="Garamond" pitchFamily="18" charset="0"/>
              </a:rPr>
              <a:t>Tipología DEA (Data </a:t>
            </a:r>
            <a:r>
              <a:rPr lang="es-ES" b="1" dirty="0" err="1" smtClean="0">
                <a:solidFill>
                  <a:srgbClr val="C00000"/>
                </a:solidFill>
                <a:latin typeface="Garamond" pitchFamily="18" charset="0"/>
              </a:rPr>
              <a:t>Envelopment</a:t>
            </a:r>
            <a:r>
              <a:rPr lang="es-ES" b="1" dirty="0" smtClean="0">
                <a:solidFill>
                  <a:srgbClr val="C00000"/>
                </a:solidFill>
                <a:latin typeface="Garamond" pitchFamily="18" charset="0"/>
              </a:rPr>
              <a:t> </a:t>
            </a:r>
            <a:r>
              <a:rPr lang="es-ES" b="1" dirty="0" err="1" smtClean="0">
                <a:solidFill>
                  <a:srgbClr val="C00000"/>
                </a:solidFill>
                <a:latin typeface="Garamond" pitchFamily="18" charset="0"/>
              </a:rPr>
              <a:t>Analysis</a:t>
            </a:r>
            <a:r>
              <a:rPr lang="es-ES" b="1" dirty="0" smtClean="0">
                <a:solidFill>
                  <a:srgbClr val="C00000"/>
                </a:solidFill>
                <a:latin typeface="Garamond" pitchFamily="18" charset="0"/>
              </a:rPr>
              <a:t>)</a:t>
            </a:r>
          </a:p>
          <a:p>
            <a:pPr marL="342900" indent="-342900">
              <a:buAutoNum type="arabicPeriod"/>
            </a:pPr>
            <a:r>
              <a:rPr lang="es-ES" b="1" dirty="0" smtClean="0">
                <a:solidFill>
                  <a:srgbClr val="C00000"/>
                </a:solidFill>
                <a:latin typeface="Garamond" pitchFamily="18" charset="0"/>
              </a:rPr>
              <a:t>Potencialidades y limitaciones del modelo DEA</a:t>
            </a:r>
            <a:endParaRPr lang="es-ES" b="1" dirty="0">
              <a:solidFill>
                <a:srgbClr val="C00000"/>
              </a:solidFill>
              <a:latin typeface="Garamond"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7" name="6 CuadroTexto"/>
          <p:cNvSpPr txBox="1"/>
          <p:nvPr/>
        </p:nvSpPr>
        <p:spPr>
          <a:xfrm>
            <a:off x="285720" y="214290"/>
            <a:ext cx="7000924" cy="369332"/>
          </a:xfrm>
          <a:prstGeom prst="rect">
            <a:avLst/>
          </a:prstGeom>
          <a:noFill/>
        </p:spPr>
        <p:txBody>
          <a:bodyPr wrap="square" rtlCol="0">
            <a:spAutoFit/>
          </a:bodyPr>
          <a:lstStyle/>
          <a:p>
            <a:r>
              <a:rPr lang="es-ES" b="1" dirty="0" smtClean="0">
                <a:latin typeface="Garamond" pitchFamily="18" charset="0"/>
              </a:rPr>
              <a:t>Caso:  Dos outputs y un input</a:t>
            </a:r>
            <a:endParaRPr lang="es-ES" b="1" dirty="0">
              <a:latin typeface="Garamond" pitchFamily="18" charset="0"/>
            </a:endParaRPr>
          </a:p>
        </p:txBody>
      </p:sp>
      <p:pic>
        <p:nvPicPr>
          <p:cNvPr id="8" name="Picture 1"/>
          <p:cNvPicPr>
            <a:picLocks noChangeAspect="1" noChangeArrowheads="1"/>
          </p:cNvPicPr>
          <p:nvPr/>
        </p:nvPicPr>
        <p:blipFill>
          <a:blip r:embed="rId3"/>
          <a:srcRect l="12891" t="16992" r="53672" b="66113"/>
          <a:stretch>
            <a:fillRect/>
          </a:stretch>
        </p:blipFill>
        <p:spPr bwMode="auto">
          <a:xfrm>
            <a:off x="928661" y="1000108"/>
            <a:ext cx="4643471" cy="1876917"/>
          </a:xfrm>
          <a:prstGeom prst="rect">
            <a:avLst/>
          </a:prstGeom>
          <a:noFill/>
          <a:ln w="1">
            <a:noFill/>
            <a:miter lim="800000"/>
            <a:headEnd/>
            <a:tailEnd type="none" w="med" len="med"/>
          </a:ln>
          <a:effectLst/>
        </p:spPr>
      </p:pic>
      <p:sp>
        <p:nvSpPr>
          <p:cNvPr id="9" name="8 CuadroTexto"/>
          <p:cNvSpPr txBox="1"/>
          <p:nvPr/>
        </p:nvSpPr>
        <p:spPr>
          <a:xfrm>
            <a:off x="2786050" y="3857628"/>
            <a:ext cx="3143272" cy="369332"/>
          </a:xfrm>
          <a:prstGeom prst="rect">
            <a:avLst/>
          </a:prstGeom>
          <a:noFill/>
        </p:spPr>
        <p:txBody>
          <a:bodyPr wrap="square" rtlCol="0">
            <a:spAutoFit/>
          </a:bodyPr>
          <a:lstStyle/>
          <a:p>
            <a:r>
              <a:rPr lang="es-ES" dirty="0" smtClean="0">
                <a:latin typeface="Garamond" pitchFamily="18" charset="0"/>
              </a:rPr>
              <a:t>Input (verde)   Outputs (azul)</a:t>
            </a:r>
            <a:endParaRPr lang="es-ES" dirty="0">
              <a:latin typeface="Garamond" pitchFamily="18" charset="0"/>
            </a:endParaRPr>
          </a:p>
        </p:txBody>
      </p:sp>
      <p:cxnSp>
        <p:nvCxnSpPr>
          <p:cNvPr id="11" name="10 Conector recto de flecha"/>
          <p:cNvCxnSpPr/>
          <p:nvPr/>
        </p:nvCxnSpPr>
        <p:spPr>
          <a:xfrm rot="5400000" flipH="1" flipV="1">
            <a:off x="3214678" y="3214686"/>
            <a:ext cx="100013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flipH="1" flipV="1">
            <a:off x="4607719" y="3321843"/>
            <a:ext cx="107157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flipH="1" flipV="1">
            <a:off x="3893339" y="3250405"/>
            <a:ext cx="121444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pic>
        <p:nvPicPr>
          <p:cNvPr id="3" name="Picture 3"/>
          <p:cNvPicPr>
            <a:picLocks noChangeAspect="1" noChangeArrowheads="1"/>
          </p:cNvPicPr>
          <p:nvPr/>
        </p:nvPicPr>
        <p:blipFill>
          <a:blip r:embed="rId3"/>
          <a:srcRect l="12891" t="25488" r="19687" b="8008"/>
          <a:stretch>
            <a:fillRect/>
          </a:stretch>
        </p:blipFill>
        <p:spPr bwMode="auto">
          <a:xfrm>
            <a:off x="1000100" y="500042"/>
            <a:ext cx="4314541" cy="3404638"/>
          </a:xfrm>
          <a:prstGeom prst="rect">
            <a:avLst/>
          </a:prstGeom>
          <a:noFill/>
          <a:ln w="1">
            <a:noFill/>
            <a:miter lim="800000"/>
            <a:headEnd/>
            <a:tailEnd type="none" w="med" len="med"/>
          </a:ln>
          <a:effectLst/>
        </p:spPr>
      </p:pic>
      <p:pic>
        <p:nvPicPr>
          <p:cNvPr id="4" name="Picture 4"/>
          <p:cNvPicPr>
            <a:picLocks noChangeAspect="1" noChangeArrowheads="1"/>
          </p:cNvPicPr>
          <p:nvPr/>
        </p:nvPicPr>
        <p:blipFill>
          <a:blip r:embed="rId4"/>
          <a:srcRect l="13047" t="18945" r="18516" b="62598"/>
          <a:stretch>
            <a:fillRect/>
          </a:stretch>
        </p:blipFill>
        <p:spPr bwMode="auto">
          <a:xfrm>
            <a:off x="428596" y="4286256"/>
            <a:ext cx="6915140" cy="1491965"/>
          </a:xfrm>
          <a:prstGeom prst="rect">
            <a:avLst/>
          </a:prstGeom>
          <a:noFill/>
          <a:ln w="1">
            <a:noFill/>
            <a:miter lim="800000"/>
            <a:headEnd/>
            <a:tailEnd type="none" w="med" len="me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graphicFrame>
        <p:nvGraphicFramePr>
          <p:cNvPr id="3" name="2 Tabla"/>
          <p:cNvGraphicFramePr>
            <a:graphicFrameLocks noGrp="1"/>
          </p:cNvGraphicFramePr>
          <p:nvPr/>
        </p:nvGraphicFramePr>
        <p:xfrm>
          <a:off x="571472" y="1214410"/>
          <a:ext cx="7929618" cy="5243220"/>
        </p:xfrm>
        <a:graphic>
          <a:graphicData uri="http://schemas.openxmlformats.org/drawingml/2006/table">
            <a:tbl>
              <a:tblPr/>
              <a:tblGrid>
                <a:gridCol w="556464"/>
                <a:gridCol w="556464"/>
                <a:gridCol w="556464"/>
                <a:gridCol w="556464"/>
                <a:gridCol w="737316"/>
                <a:gridCol w="1418985"/>
                <a:gridCol w="751228"/>
                <a:gridCol w="792962"/>
                <a:gridCol w="779050"/>
                <a:gridCol w="667757"/>
                <a:gridCol w="556464"/>
              </a:tblGrid>
              <a:tr h="163101">
                <a:tc gridSpan="5">
                  <a:txBody>
                    <a:bodyPr/>
                    <a:lstStyle/>
                    <a:p>
                      <a:pPr algn="l" fontAlgn="b"/>
                      <a:r>
                        <a:rPr lang="es-ES" sz="1000" b="1" i="0" u="none" strike="noStrike">
                          <a:solidFill>
                            <a:srgbClr val="000000"/>
                          </a:solidFill>
                          <a:latin typeface="Calibri"/>
                        </a:rPr>
                        <a:t>RESULTADOS CON OPCIÓN DE MINIMIZACIÓN DE INPUT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1000" b="1" i="0" u="none" strike="noStrike">
                        <a:solidFill>
                          <a:srgbClr val="000000"/>
                        </a:solidFill>
                        <a:latin typeface="Calibri"/>
                      </a:endParaRPr>
                    </a:p>
                  </a:txBody>
                  <a:tcPr marL="0" marR="0" marT="0" marB="0" anchor="b">
                    <a:lnL>
                      <a:noFill/>
                    </a:lnL>
                    <a:lnR>
                      <a:noFill/>
                    </a:lnR>
                    <a:lnT>
                      <a:noFill/>
                    </a:lnT>
                    <a:lnB>
                      <a:noFill/>
                    </a:lnB>
                  </a:tcPr>
                </a:tc>
                <a:tc gridSpan="4">
                  <a:txBody>
                    <a:bodyPr/>
                    <a:lstStyle/>
                    <a:p>
                      <a:pPr algn="l" fontAlgn="b"/>
                      <a:r>
                        <a:rPr lang="es-ES" sz="1000" b="1" i="0" u="none" strike="noStrike">
                          <a:solidFill>
                            <a:srgbClr val="000000"/>
                          </a:solidFill>
                          <a:latin typeface="Calibri"/>
                        </a:rPr>
                        <a:t>RESULTADOS CON OPCIÓN DE MAXIMIZACIÓN DE OUTPUT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63101">
                <a:tc gridSpan="3">
                  <a:txBody>
                    <a:bodyPr/>
                    <a:lstStyle/>
                    <a:p>
                      <a:pPr algn="l" fontAlgn="b"/>
                      <a:r>
                        <a:rPr lang="es-ES" sz="1000" b="0" i="0" u="none" strike="noStrike">
                          <a:solidFill>
                            <a:srgbClr val="000000"/>
                          </a:solidFill>
                          <a:latin typeface="Calibri"/>
                        </a:rPr>
                        <a:t>Comparison Comparison 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a:txBody>
                    <a:bodyPr/>
                    <a:lstStyle/>
                    <a:p>
                      <a:pPr algn="l" fontAlgn="b"/>
                      <a:r>
                        <a:rPr lang="es-ES" sz="10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ES" sz="1000" b="0" i="0" u="none" strike="noStrike">
                          <a:solidFill>
                            <a:srgbClr val="000000"/>
                          </a:solidFill>
                          <a:latin typeface="Calibri"/>
                        </a:rPr>
                        <a:t>Comparison Comparison 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l" fontAlgn="b"/>
                      <a:r>
                        <a:rPr lang="es-ES" sz="10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3101">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71,43%</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latin typeface="Calibri"/>
                        </a:rPr>
                        <a:t>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latin typeface="Calibri"/>
                        </a:rPr>
                        <a:t>Peers: 1</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71,43%</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latin typeface="Calibri"/>
                        </a:rPr>
                        <a:t>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latin typeface="Calibri"/>
                        </a:rPr>
                        <a:t>Peers: 1</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gridSpan="2">
                  <a:txBody>
                    <a:bodyPr/>
                    <a:lstStyle/>
                    <a:p>
                      <a:pPr algn="l" fontAlgn="b"/>
                      <a:r>
                        <a:rPr lang="es-ES" sz="1000" b="0" i="0" u="none" strike="noStrike">
                          <a:solidFill>
                            <a:srgbClr val="000000"/>
                          </a:solidFill>
                          <a:latin typeface="Calibri"/>
                        </a:rPr>
                        <a:t>References: 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References: 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gridSpan="2">
                  <a:txBody>
                    <a:bodyPr/>
                    <a:lstStyle/>
                    <a:p>
                      <a:pPr algn="l" fontAlgn="b"/>
                      <a:r>
                        <a:rPr lang="es-ES" sz="1000" b="0" i="0" u="none" strike="noStrike">
                          <a:solidFill>
                            <a:srgbClr val="000000"/>
                          </a:solidFill>
                          <a:latin typeface="Calibri"/>
                        </a:rPr>
                        <a:t>Potential Improvements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ES" sz="1000" b="0" i="0" u="none" strike="noStrike">
                          <a:solidFill>
                            <a:srgbClr val="000000"/>
                          </a:solidFill>
                          <a:latin typeface="Calibri"/>
                        </a:rPr>
                        <a:t>Potential Improvements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Variable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1000" b="0" i="0" u="none" strike="noStrike">
                          <a:solidFill>
                            <a:srgbClr val="000000"/>
                          </a:solidFill>
                          <a:latin typeface="Calibri"/>
                        </a:rPr>
                        <a:t>Actual</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Target</a:t>
                      </a:r>
                    </a:p>
                  </a:txBody>
                  <a:tcPr marL="0" marR="0" marT="0" marB="0" anchor="b">
                    <a:lnL>
                      <a:noFill/>
                    </a:lnL>
                    <a:lnR>
                      <a:noFill/>
                    </a:lnR>
                    <a:lnT>
                      <a:noFill/>
                    </a:lnT>
                    <a:lnB>
                      <a:noFill/>
                    </a:lnB>
                  </a:tcPr>
                </a:tc>
                <a:tc gridSpan="2">
                  <a:txBody>
                    <a:bodyPr/>
                    <a:lstStyle/>
                    <a:p>
                      <a:pPr algn="l" fontAlgn="b"/>
                      <a:r>
                        <a:rPr lang="es-ES" sz="1000" b="0" i="0" u="none" strike="noStrike">
                          <a:solidFill>
                            <a:srgbClr val="000000"/>
                          </a:solidFill>
                          <a:latin typeface="Calibri"/>
                        </a:rPr>
                        <a:t>Potential Improvement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Variable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1000" b="0" i="0" u="none" strike="noStrike">
                          <a:solidFill>
                            <a:srgbClr val="000000"/>
                          </a:solidFill>
                          <a:latin typeface="Calibri"/>
                        </a:rPr>
                        <a:t>Actual</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Target</a:t>
                      </a:r>
                    </a:p>
                  </a:txBody>
                  <a:tcPr marL="0" marR="0" marT="0" marB="0" anchor="b">
                    <a:lnL>
                      <a:noFill/>
                    </a:lnL>
                    <a:lnR>
                      <a:noFill/>
                    </a:lnR>
                    <a:lnT>
                      <a:noFill/>
                    </a:lnT>
                    <a:lnB>
                      <a:noFill/>
                    </a:lnB>
                  </a:tcPr>
                </a:tc>
                <a:tc gridSpan="2">
                  <a:txBody>
                    <a:bodyPr/>
                    <a:lstStyle/>
                    <a:p>
                      <a:pPr algn="l" fontAlgn="b"/>
                      <a:r>
                        <a:rPr lang="es-ES" sz="1000" b="0" i="0" u="none" strike="noStrike">
                          <a:solidFill>
                            <a:srgbClr val="000000"/>
                          </a:solidFill>
                          <a:latin typeface="Calibri"/>
                        </a:rPr>
                        <a:t>Potential Improvement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r>
              <a:tr h="163101">
                <a:tc>
                  <a:txBody>
                    <a:bodyPr/>
                    <a:lstStyle/>
                    <a:p>
                      <a:pPr algn="l" fontAlgn="b"/>
                      <a:r>
                        <a:rPr lang="es-ES" sz="10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1</a:t>
                      </a:r>
                    </a:p>
                  </a:txBody>
                  <a:tcPr marL="0" marR="0" marT="0" marB="0" anchor="b">
                    <a:lnL>
                      <a:noFill/>
                    </a:lnL>
                    <a:lnR>
                      <a:noFill/>
                    </a:lnR>
                    <a:lnT>
                      <a:noFill/>
                    </a:lnT>
                    <a:lnB>
                      <a:noFill/>
                    </a:lnB>
                    <a:solidFill>
                      <a:srgbClr val="FFC000"/>
                    </a:solidFill>
                  </a:tcPr>
                </a:tc>
                <a:tc>
                  <a:txBody>
                    <a:bodyPr/>
                    <a:lstStyle/>
                    <a:p>
                      <a:pPr algn="r" fontAlgn="b"/>
                      <a:r>
                        <a:rPr lang="es-ES" sz="1000" b="0" i="0" u="none" strike="noStrike">
                          <a:solidFill>
                            <a:srgbClr val="000000"/>
                          </a:solidFill>
                          <a:latin typeface="Calibri"/>
                        </a:rPr>
                        <a:t>1,43</a:t>
                      </a:r>
                    </a:p>
                  </a:txBody>
                  <a:tcPr marL="0" marR="0" marT="0" marB="0" anchor="b">
                    <a:lnL>
                      <a:noFill/>
                    </a:lnL>
                    <a:lnR>
                      <a:noFill/>
                    </a:lnR>
                    <a:lnT>
                      <a:noFill/>
                    </a:lnT>
                    <a:lnB>
                      <a:noFill/>
                    </a:lnB>
                    <a:solidFill>
                      <a:srgbClr val="FFC000"/>
                    </a:solidFill>
                  </a:tcPr>
                </a:tc>
                <a:tc>
                  <a:txBody>
                    <a:bodyPr/>
                    <a:lstStyle/>
                    <a:p>
                      <a:pPr algn="r" fontAlgn="b"/>
                      <a:r>
                        <a:rPr lang="es-ES" sz="1000" b="0" i="0" u="none" strike="noStrike">
                          <a:solidFill>
                            <a:srgbClr val="000000"/>
                          </a:solidFill>
                          <a:latin typeface="Calibri"/>
                        </a:rPr>
                        <a:t>42,86%</a:t>
                      </a:r>
                    </a:p>
                  </a:txBody>
                  <a:tcPr marL="0" marR="0" marT="0" marB="0" anchor="b">
                    <a:lnL>
                      <a:noFill/>
                    </a:lnL>
                    <a:lnR>
                      <a:noFill/>
                    </a:lnR>
                    <a:lnT>
                      <a:noFill/>
                    </a:lnT>
                    <a:lnB>
                      <a:noFill/>
                    </a:lnB>
                    <a:solidFill>
                      <a:srgbClr val="FFC000"/>
                    </a:solidFill>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1</a:t>
                      </a:r>
                    </a:p>
                  </a:txBody>
                  <a:tcPr marL="0" marR="0" marT="0" marB="0" anchor="b">
                    <a:lnL>
                      <a:noFill/>
                    </a:lnL>
                    <a:lnR>
                      <a:noFill/>
                    </a:lnR>
                    <a:lnT>
                      <a:noFill/>
                    </a:lnT>
                    <a:lnB>
                      <a:noFill/>
                    </a:lnB>
                    <a:solidFill>
                      <a:srgbClr val="FFC000"/>
                    </a:solidFill>
                  </a:tcPr>
                </a:tc>
                <a:tc>
                  <a:txBody>
                    <a:bodyPr/>
                    <a:lstStyle/>
                    <a:p>
                      <a:pPr algn="r" fontAlgn="b"/>
                      <a:r>
                        <a:rPr lang="es-ES" sz="1000" b="0" i="0" u="none" strike="noStrike">
                          <a:solidFill>
                            <a:srgbClr val="000000"/>
                          </a:solidFill>
                          <a:latin typeface="Calibri"/>
                        </a:rPr>
                        <a:t>2</a:t>
                      </a:r>
                    </a:p>
                  </a:txBody>
                  <a:tcPr marL="0" marR="0" marT="0" marB="0" anchor="b">
                    <a:lnL>
                      <a:noFill/>
                    </a:lnL>
                    <a:lnR>
                      <a:noFill/>
                    </a:lnR>
                    <a:lnT>
                      <a:noFill/>
                    </a:lnT>
                    <a:lnB>
                      <a:noFill/>
                    </a:lnB>
                    <a:solidFill>
                      <a:srgbClr val="FFC000"/>
                    </a:solidFill>
                  </a:tcPr>
                </a:tc>
                <a:tc>
                  <a:txBody>
                    <a:bodyPr/>
                    <a:lstStyle/>
                    <a:p>
                      <a:pPr algn="r" fontAlgn="b"/>
                      <a:r>
                        <a:rPr lang="es-ES" sz="1000" b="0" i="0" u="none" strike="noStrike">
                          <a:solidFill>
                            <a:srgbClr val="000000"/>
                          </a:solidFill>
                          <a:latin typeface="Calibri"/>
                        </a:rPr>
                        <a:t>100,00%</a:t>
                      </a:r>
                    </a:p>
                  </a:txBody>
                  <a:tcPr marL="0" marR="0" marT="0" marB="0" anchor="b">
                    <a:lnL>
                      <a:noFill/>
                    </a:lnL>
                    <a:lnR>
                      <a:noFill/>
                    </a:lnR>
                    <a:lnT>
                      <a:noFill/>
                    </a:lnT>
                    <a:lnB>
                      <a:noFill/>
                    </a:lnB>
                    <a:solidFill>
                      <a:srgbClr val="FFC000"/>
                    </a:solidFill>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8770">
                <a:tc>
                  <a:txBody>
                    <a:bodyPr/>
                    <a:lstStyle/>
                    <a:p>
                      <a:pPr algn="l" fontAlgn="b"/>
                      <a:r>
                        <a:rPr lang="es-ES" sz="10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1</a:t>
                      </a:r>
                    </a:p>
                  </a:txBody>
                  <a:tcPr marL="0" marR="0" marT="0" marB="0" anchor="b">
                    <a:lnL>
                      <a:noFill/>
                    </a:lnL>
                    <a:lnR>
                      <a:noFill/>
                    </a:lnR>
                    <a:lnT>
                      <a:noFill/>
                    </a:lnT>
                    <a:lnB>
                      <a:noFill/>
                    </a:lnB>
                    <a:solidFill>
                      <a:srgbClr val="FFC000"/>
                    </a:solidFill>
                  </a:tcPr>
                </a:tc>
                <a:tc>
                  <a:txBody>
                    <a:bodyPr/>
                    <a:lstStyle/>
                    <a:p>
                      <a:pPr algn="r" fontAlgn="b"/>
                      <a:r>
                        <a:rPr lang="es-ES" sz="1000" b="0" i="0" u="none" strike="noStrike">
                          <a:solidFill>
                            <a:srgbClr val="000000"/>
                          </a:solidFill>
                          <a:latin typeface="Calibri"/>
                        </a:rPr>
                        <a:t>0,71</a:t>
                      </a:r>
                    </a:p>
                  </a:txBody>
                  <a:tcPr marL="0" marR="0" marT="0" marB="0" anchor="b">
                    <a:lnL>
                      <a:noFill/>
                    </a:lnL>
                    <a:lnR>
                      <a:noFill/>
                    </a:lnR>
                    <a:lnT>
                      <a:noFill/>
                    </a:lnT>
                    <a:lnB>
                      <a:noFill/>
                    </a:lnB>
                    <a:solidFill>
                      <a:srgbClr val="FFC000"/>
                    </a:solidFill>
                  </a:tcPr>
                </a:tc>
                <a:tc>
                  <a:txBody>
                    <a:bodyPr/>
                    <a:lstStyle/>
                    <a:p>
                      <a:pPr algn="r" fontAlgn="b"/>
                      <a:r>
                        <a:rPr lang="es-ES" sz="1000" b="0" i="0" u="none" strike="noStrike">
                          <a:solidFill>
                            <a:srgbClr val="000000"/>
                          </a:solidFill>
                          <a:latin typeface="Calibri"/>
                        </a:rPr>
                        <a:t>-28,57%</a:t>
                      </a:r>
                    </a:p>
                  </a:txBody>
                  <a:tcPr marL="0" marR="0" marT="0" marB="0" anchor="b">
                    <a:lnL>
                      <a:noFill/>
                    </a:lnL>
                    <a:lnR>
                      <a:noFill/>
                    </a:lnR>
                    <a:lnT>
                      <a:noFill/>
                    </a:lnT>
                    <a:lnB>
                      <a:noFill/>
                    </a:lnB>
                    <a:solidFill>
                      <a:srgbClr val="FFC000"/>
                    </a:solidFill>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dirty="0">
                          <a:solidFill>
                            <a:srgbClr val="000000"/>
                          </a:solidFill>
                          <a:latin typeface="Calibri"/>
                        </a:rPr>
                        <a:t>Además de cuánto hay que bajar empleados (min input)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r>
                        <a:rPr lang="es-ES" sz="10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10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10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s-ES" sz="10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s-ES" sz="10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añade incremento de output, por holgura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r>
                        <a:rPr lang="es-ES" sz="10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5</a:t>
                      </a:r>
                    </a:p>
                  </a:txBody>
                  <a:tcPr marL="0" marR="0" marT="0" marB="0" anchor="b">
                    <a:lnL>
                      <a:noFill/>
                    </a:lnL>
                    <a:lnR>
                      <a:noFill/>
                    </a:lnR>
                    <a:lnT>
                      <a:noFill/>
                    </a:lnT>
                    <a:lnB>
                      <a:noFill/>
                    </a:lnB>
                    <a:solidFill>
                      <a:srgbClr val="FFC000"/>
                    </a:solidFill>
                  </a:tcPr>
                </a:tc>
                <a:tc>
                  <a:txBody>
                    <a:bodyPr/>
                    <a:lstStyle/>
                    <a:p>
                      <a:pPr algn="r" fontAlgn="b"/>
                      <a:r>
                        <a:rPr lang="es-ES" sz="1000" b="0" i="0" u="none" strike="noStrike">
                          <a:solidFill>
                            <a:srgbClr val="000000"/>
                          </a:solidFill>
                          <a:latin typeface="Calibri"/>
                        </a:rPr>
                        <a:t>7</a:t>
                      </a:r>
                    </a:p>
                  </a:txBody>
                  <a:tcPr marL="0" marR="0" marT="0" marB="0" anchor="b">
                    <a:lnL>
                      <a:noFill/>
                    </a:lnL>
                    <a:lnR>
                      <a:noFill/>
                    </a:lnR>
                    <a:lnT>
                      <a:noFill/>
                    </a:lnT>
                    <a:lnB>
                      <a:noFill/>
                    </a:lnB>
                    <a:solidFill>
                      <a:srgbClr val="FFC000"/>
                    </a:solidFill>
                  </a:tcPr>
                </a:tc>
                <a:tc>
                  <a:txBody>
                    <a:bodyPr/>
                    <a:lstStyle/>
                    <a:p>
                      <a:pPr algn="r" fontAlgn="b"/>
                      <a:r>
                        <a:rPr lang="es-ES" sz="1000" b="0" i="0" u="none" strike="noStrike">
                          <a:solidFill>
                            <a:srgbClr val="000000"/>
                          </a:solidFill>
                          <a:latin typeface="Calibri"/>
                        </a:rPr>
                        <a:t>40,00%</a:t>
                      </a:r>
                    </a:p>
                  </a:txBody>
                  <a:tcPr marL="0" marR="0" marT="0" marB="0" anchor="b">
                    <a:lnL>
                      <a:noFill/>
                    </a:lnL>
                    <a:lnR>
                      <a:noFill/>
                    </a:lnR>
                    <a:lnT>
                      <a:noFill/>
                    </a:lnT>
                    <a:lnB>
                      <a:noFill/>
                    </a:lnB>
                    <a:solidFill>
                      <a:srgbClr val="FFC000"/>
                    </a:solidFill>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gridSpan="2">
                  <a:txBody>
                    <a:bodyPr/>
                    <a:lstStyle/>
                    <a:p>
                      <a:pPr algn="l" fontAlgn="b"/>
                      <a:r>
                        <a:rPr lang="es-ES" sz="1000" b="0" i="0" u="none" strike="noStrike">
                          <a:solidFill>
                            <a:srgbClr val="000000"/>
                          </a:solidFill>
                          <a:latin typeface="Calibri"/>
                        </a:rPr>
                        <a:t>Peer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ES" sz="1000" b="0" i="0" u="none" strike="noStrike">
                          <a:solidFill>
                            <a:srgbClr val="000000"/>
                          </a:solidFill>
                          <a:latin typeface="Calibri"/>
                        </a:rPr>
                        <a:t>Peer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1000" b="0" i="0" u="none" strike="noStrike">
                          <a:solidFill>
                            <a:srgbClr val="000000"/>
                          </a:solidFill>
                          <a:latin typeface="Calibri"/>
                        </a:rPr>
                        <a:t>Clientes</a:t>
                      </a:r>
                    </a:p>
                  </a:txBody>
                  <a:tcPr marL="0" marR="0" marT="0" marB="0" anchor="b">
                    <a:lnL>
                      <a:noFill/>
                    </a:lnL>
                    <a:lnR>
                      <a:noFill/>
                    </a:lnR>
                    <a:lnT>
                      <a:noFill/>
                    </a:lnT>
                    <a:lnB>
                      <a:noFill/>
                    </a:lnB>
                  </a:tcPr>
                </a:tc>
                <a:tc>
                  <a:txBody>
                    <a:bodyPr/>
                    <a:lstStyle/>
                    <a:p>
                      <a:pPr algn="r" fontAlgn="b"/>
                      <a:r>
                        <a:rPr lang="es-ES" sz="10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1000" b="0" i="0" u="none" strike="noStrike">
                          <a:solidFill>
                            <a:srgbClr val="000000"/>
                          </a:solidFill>
                          <a:latin typeface="Calibri"/>
                        </a:rPr>
                        <a:t>Clientes</a:t>
                      </a:r>
                    </a:p>
                  </a:txBody>
                  <a:tcPr marL="0" marR="0" marT="0" marB="0" anchor="b">
                    <a:lnL>
                      <a:noFill/>
                    </a:lnL>
                    <a:lnR>
                      <a:noFill/>
                    </a:lnR>
                    <a:lnT>
                      <a:noFill/>
                    </a:lnT>
                    <a:lnB>
                      <a:noFill/>
                    </a:lnB>
                  </a:tcPr>
                </a:tc>
                <a:tc>
                  <a:txBody>
                    <a:bodyPr/>
                    <a:lstStyle/>
                    <a:p>
                      <a:pPr algn="r" fontAlgn="b"/>
                      <a:r>
                        <a:rPr lang="es-ES" sz="10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1000" b="0" i="0" u="none" strike="noStrike">
                          <a:solidFill>
                            <a:srgbClr val="000000"/>
                          </a:solidFill>
                          <a:latin typeface="Calibri"/>
                        </a:rPr>
                        <a:t>Empleados</a:t>
                      </a:r>
                    </a:p>
                  </a:txBody>
                  <a:tcPr marL="0" marR="0" marT="0" marB="0" anchor="b">
                    <a:lnL>
                      <a:noFill/>
                    </a:lnL>
                    <a:lnR>
                      <a:noFill/>
                    </a:lnR>
                    <a:lnT>
                      <a:noFill/>
                    </a:lnT>
                    <a:lnB>
                      <a:noFill/>
                    </a:lnB>
                  </a:tcPr>
                </a:tc>
                <a:tc>
                  <a:txBody>
                    <a:bodyPr/>
                    <a:lstStyle/>
                    <a:p>
                      <a:pPr algn="r" fontAlgn="b"/>
                      <a:r>
                        <a:rPr lang="es-ES" sz="10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1000" b="0" i="0" u="none" strike="noStrike">
                          <a:solidFill>
                            <a:srgbClr val="000000"/>
                          </a:solidFill>
                          <a:latin typeface="Calibri"/>
                        </a:rPr>
                        <a:t>Empleados</a:t>
                      </a:r>
                    </a:p>
                  </a:txBody>
                  <a:tcPr marL="0" marR="0" marT="0" marB="0" anchor="b">
                    <a:lnL>
                      <a:noFill/>
                    </a:lnL>
                    <a:lnR>
                      <a:noFill/>
                    </a:lnR>
                    <a:lnT>
                      <a:noFill/>
                    </a:lnT>
                    <a:lnB>
                      <a:noFill/>
                    </a:lnB>
                  </a:tcPr>
                </a:tc>
                <a:tc>
                  <a:txBody>
                    <a:bodyPr/>
                    <a:lstStyle/>
                    <a:p>
                      <a:pPr algn="r" fontAlgn="b"/>
                      <a:r>
                        <a:rPr lang="es-ES" sz="10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1000" b="0" i="0" u="none" strike="noStrike">
                          <a:solidFill>
                            <a:srgbClr val="000000"/>
                          </a:solidFill>
                          <a:latin typeface="Calibri"/>
                        </a:rPr>
                        <a:t>Ventas</a:t>
                      </a:r>
                    </a:p>
                  </a:txBody>
                  <a:tcPr marL="0" marR="0" marT="0" marB="0" anchor="b">
                    <a:lnL>
                      <a:noFill/>
                    </a:lnL>
                    <a:lnR>
                      <a:noFill/>
                    </a:lnR>
                    <a:lnT>
                      <a:noFill/>
                    </a:lnT>
                    <a:lnB>
                      <a:noFill/>
                    </a:lnB>
                  </a:tcPr>
                </a:tc>
                <a:tc>
                  <a:txBody>
                    <a:bodyPr/>
                    <a:lstStyle/>
                    <a:p>
                      <a:pPr algn="r" fontAlgn="b"/>
                      <a:r>
                        <a:rPr lang="es-ES" sz="10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1000" b="0" i="0" u="none" strike="noStrike">
                          <a:solidFill>
                            <a:srgbClr val="000000"/>
                          </a:solidFill>
                          <a:latin typeface="Calibri"/>
                        </a:rPr>
                        <a:t>Ventas</a:t>
                      </a:r>
                    </a:p>
                  </a:txBody>
                  <a:tcPr marL="0" marR="0" marT="0" marB="0" anchor="b">
                    <a:lnL>
                      <a:noFill/>
                    </a:lnL>
                    <a:lnR>
                      <a:noFill/>
                    </a:lnR>
                    <a:lnT>
                      <a:noFill/>
                    </a:lnT>
                    <a:lnB>
                      <a:noFill/>
                    </a:lnB>
                  </a:tcPr>
                </a:tc>
                <a:tc>
                  <a:txBody>
                    <a:bodyPr/>
                    <a:lstStyle/>
                    <a:p>
                      <a:pPr algn="r" fontAlgn="b"/>
                      <a:r>
                        <a:rPr lang="es-ES" sz="10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gridSpan="3">
                  <a:txBody>
                    <a:bodyPr/>
                    <a:lstStyle/>
                    <a:p>
                      <a:pPr algn="l" fontAlgn="b"/>
                      <a:r>
                        <a:rPr lang="es-ES" sz="1000" b="0" i="0" u="none" strike="noStrike">
                          <a:solidFill>
                            <a:srgbClr val="000000"/>
                          </a:solidFill>
                          <a:latin typeface="Calibri"/>
                        </a:rPr>
                        <a:t>Input / Output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ES" sz="1000" b="0" i="0" u="none" strike="noStrike">
                          <a:solidFill>
                            <a:srgbClr val="000000"/>
                          </a:solidFill>
                          <a:latin typeface="Calibri"/>
                        </a:rPr>
                        <a:t>Input / Output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Input</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Input</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0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Peers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Peers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63101">
                <a:tc>
                  <a:txBody>
                    <a:bodyPr/>
                    <a:lstStyle/>
                    <a:p>
                      <a:pPr algn="l" fontAlgn="b"/>
                      <a:r>
                        <a:rPr lang="es-ES" sz="10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0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 name="3 CuadroTexto"/>
          <p:cNvSpPr txBox="1"/>
          <p:nvPr/>
        </p:nvSpPr>
        <p:spPr>
          <a:xfrm>
            <a:off x="285720" y="214290"/>
            <a:ext cx="7715304" cy="923330"/>
          </a:xfrm>
          <a:prstGeom prst="rect">
            <a:avLst/>
          </a:prstGeom>
          <a:noFill/>
        </p:spPr>
        <p:txBody>
          <a:bodyPr wrap="square" rtlCol="0">
            <a:spAutoFit/>
          </a:bodyPr>
          <a:lstStyle/>
          <a:p>
            <a:pPr algn="just"/>
            <a:r>
              <a:rPr lang="es-ES" dirty="0" smtClean="0">
                <a:latin typeface="Garamond" pitchFamily="18" charset="0"/>
              </a:rPr>
              <a:t>Las recomendaciones son distintas según la orientación escogida (maximización de output o minimización de input, pero los niveles de eficiencia y los peer, son los mismos)</a:t>
            </a:r>
            <a:endParaRPr lang="es-ES" dirty="0">
              <a:latin typeface="Garamond"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357158" y="500042"/>
            <a:ext cx="7929618" cy="6186309"/>
          </a:xfrm>
          <a:prstGeom prst="rect">
            <a:avLst/>
          </a:prstGeom>
          <a:noFill/>
        </p:spPr>
        <p:txBody>
          <a:bodyPr wrap="square" rtlCol="0">
            <a:spAutoFit/>
          </a:bodyPr>
          <a:lstStyle/>
          <a:p>
            <a:pPr algn="just"/>
            <a:r>
              <a:rPr lang="es-ES" b="1" dirty="0" smtClean="0">
                <a:solidFill>
                  <a:srgbClr val="C00000"/>
                </a:solidFill>
                <a:latin typeface="Garamond" pitchFamily="18" charset="0"/>
              </a:rPr>
              <a:t>2. Tipología DEA</a:t>
            </a:r>
          </a:p>
          <a:p>
            <a:pPr algn="just"/>
            <a:endParaRPr lang="es-ES" dirty="0" smtClean="0">
              <a:latin typeface="Garamond" pitchFamily="18" charset="0"/>
            </a:endParaRPr>
          </a:p>
          <a:p>
            <a:pPr algn="just"/>
            <a:r>
              <a:rPr lang="es-ES" dirty="0" smtClean="0">
                <a:latin typeface="Garamond" pitchFamily="18" charset="0"/>
              </a:rPr>
              <a:t>Dependiendo de los criterios utilizados, se pueden definir varios tipos de DEA.</a:t>
            </a:r>
          </a:p>
          <a:p>
            <a:pPr algn="just"/>
            <a:endParaRPr lang="es-ES" dirty="0" smtClean="0">
              <a:latin typeface="Garamond" pitchFamily="18" charset="0"/>
            </a:endParaRPr>
          </a:p>
          <a:p>
            <a:pPr algn="just"/>
            <a:r>
              <a:rPr lang="es-ES" b="1" dirty="0" smtClean="0">
                <a:latin typeface="Garamond" pitchFamily="18" charset="0"/>
              </a:rPr>
              <a:t>ORIENTACIÓN</a:t>
            </a:r>
            <a:r>
              <a:rPr lang="es-ES" dirty="0" smtClean="0">
                <a:latin typeface="Garamond" pitchFamily="18" charset="0"/>
              </a:rPr>
              <a:t>: </a:t>
            </a:r>
          </a:p>
          <a:p>
            <a:pPr algn="just"/>
            <a:r>
              <a:rPr lang="es-ES" dirty="0" smtClean="0">
                <a:latin typeface="Garamond" pitchFamily="18" charset="0"/>
              </a:rPr>
              <a:t>En la producción se ven implicados inputs y outputs. Los programas pueden diseñarse para que DEA establezca recomendaciones en términos de:</a:t>
            </a:r>
          </a:p>
          <a:p>
            <a:pPr algn="just"/>
            <a:endParaRPr lang="es-ES" dirty="0" smtClean="0">
              <a:latin typeface="Garamond" pitchFamily="18" charset="0"/>
            </a:endParaRPr>
          </a:p>
          <a:p>
            <a:pPr lvl="1" algn="just">
              <a:buFontTx/>
              <a:buChar char="-"/>
            </a:pPr>
            <a:r>
              <a:rPr lang="es-ES" dirty="0" smtClean="0">
                <a:latin typeface="Garamond" pitchFamily="18" charset="0"/>
              </a:rPr>
              <a:t> Dados los outputs que se están produciendo, cuánto deberían disminuirse los inputs para lograr la eficiencia (orientación de </a:t>
            </a:r>
            <a:r>
              <a:rPr lang="es-ES" b="1" dirty="0" smtClean="0">
                <a:latin typeface="Garamond" pitchFamily="18" charset="0"/>
              </a:rPr>
              <a:t>minimización de input</a:t>
            </a:r>
            <a:r>
              <a:rPr lang="es-ES" dirty="0" smtClean="0">
                <a:latin typeface="Garamond" pitchFamily="18" charset="0"/>
              </a:rPr>
              <a:t>) </a:t>
            </a:r>
          </a:p>
          <a:p>
            <a:pPr lvl="1" algn="just">
              <a:buFontTx/>
              <a:buChar char="-"/>
            </a:pPr>
            <a:r>
              <a:rPr lang="es-ES" dirty="0" smtClean="0">
                <a:latin typeface="Garamond" pitchFamily="18" charset="0"/>
              </a:rPr>
              <a:t> Dados los inputs que se están gastando, cuánto deberían aumentarse los outputs para lograr la eficiencia (orientación de </a:t>
            </a:r>
            <a:r>
              <a:rPr lang="es-ES" b="1" dirty="0" smtClean="0">
                <a:latin typeface="Garamond" pitchFamily="18" charset="0"/>
              </a:rPr>
              <a:t>maximización de output</a:t>
            </a:r>
            <a:r>
              <a:rPr lang="es-ES" dirty="0" smtClean="0">
                <a:latin typeface="Garamond" pitchFamily="18" charset="0"/>
              </a:rPr>
              <a:t>). </a:t>
            </a:r>
          </a:p>
          <a:p>
            <a:pPr algn="just"/>
            <a:endParaRPr lang="es-ES" dirty="0" smtClean="0">
              <a:latin typeface="Garamond" pitchFamily="18" charset="0"/>
            </a:endParaRPr>
          </a:p>
          <a:p>
            <a:pPr algn="just"/>
            <a:r>
              <a:rPr lang="es-ES" dirty="0" smtClean="0">
                <a:latin typeface="Garamond" pitchFamily="18" charset="0"/>
              </a:rPr>
              <a:t>¿Son iguales los resultados en un caso y en otro?. Las recomendaciones NO van en el mismo sentido, pero los resultados en cuanto a niveles de eficiencia y referentes son los mismos independientemente de la orientación (si los rendimientos son constantes).</a:t>
            </a:r>
          </a:p>
          <a:p>
            <a:pPr algn="just"/>
            <a:r>
              <a:rPr lang="es-ES" dirty="0" smtClean="0">
                <a:latin typeface="Garamond" pitchFamily="18" charset="0"/>
              </a:rPr>
              <a:t>Veamos un ejemplo con 2 inputs y un output asumiendo rendimientos constantes a escala.</a:t>
            </a:r>
          </a:p>
          <a:p>
            <a:endParaRPr lang="es-ES" dirty="0" smtClean="0">
              <a:latin typeface="Garamond" pitchFamily="18" charset="0"/>
            </a:endParaRPr>
          </a:p>
          <a:p>
            <a:r>
              <a:rPr lang="es-ES" dirty="0" smtClean="0">
                <a:latin typeface="Garamond" pitchFamily="18" charset="0"/>
              </a:rPr>
              <a:t> </a:t>
            </a:r>
          </a:p>
          <a:p>
            <a:pPr lvl="1"/>
            <a:endParaRPr lang="es-ES" dirty="0" smtClean="0">
              <a:latin typeface="Garamond" pitchFamily="18" charset="0"/>
            </a:endParaRPr>
          </a:p>
          <a:p>
            <a:endParaRPr lang="es-ES" dirty="0" smtClean="0">
              <a:latin typeface="Garamond" pitchFamily="18" charset="0"/>
            </a:endParaRPr>
          </a:p>
        </p:txBody>
      </p:sp>
      <p:pic>
        <p:nvPicPr>
          <p:cNvPr id="4" name="Picture 1"/>
          <p:cNvPicPr>
            <a:picLocks noChangeAspect="1" noChangeArrowheads="1"/>
          </p:cNvPicPr>
          <p:nvPr/>
        </p:nvPicPr>
        <p:blipFill>
          <a:blip r:embed="rId3"/>
          <a:srcRect l="13477" t="23438" r="50195" b="64843"/>
          <a:stretch>
            <a:fillRect/>
          </a:stretch>
        </p:blipFill>
        <p:spPr bwMode="auto">
          <a:xfrm>
            <a:off x="2000232" y="5429264"/>
            <a:ext cx="4429156" cy="114300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graphicFrame>
        <p:nvGraphicFramePr>
          <p:cNvPr id="3" name="2 Tabla"/>
          <p:cNvGraphicFramePr>
            <a:graphicFrameLocks noGrp="1"/>
          </p:cNvGraphicFramePr>
          <p:nvPr/>
        </p:nvGraphicFramePr>
        <p:xfrm>
          <a:off x="571472" y="142852"/>
          <a:ext cx="7643865" cy="6643718"/>
        </p:xfrm>
        <a:graphic>
          <a:graphicData uri="http://schemas.openxmlformats.org/drawingml/2006/table">
            <a:tbl>
              <a:tblPr/>
              <a:tblGrid>
                <a:gridCol w="535785"/>
                <a:gridCol w="535785"/>
                <a:gridCol w="535785"/>
                <a:gridCol w="535785"/>
                <a:gridCol w="714381"/>
                <a:gridCol w="1366251"/>
                <a:gridCol w="723309"/>
                <a:gridCol w="767959"/>
                <a:gridCol w="750099"/>
                <a:gridCol w="642941"/>
                <a:gridCol w="535785"/>
              </a:tblGrid>
              <a:tr h="119302">
                <a:tc>
                  <a:txBody>
                    <a:bodyPr/>
                    <a:lstStyle/>
                    <a:p>
                      <a:pPr algn="l" fontAlgn="b"/>
                      <a:r>
                        <a:rPr lang="es-E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solidFill>
                      <a:srgbClr val="FFFF00"/>
                    </a:solidFill>
                  </a:tcPr>
                </a:tc>
                <a:tc>
                  <a:txBody>
                    <a:bodyPr/>
                    <a:lstStyle/>
                    <a:p>
                      <a:pPr algn="l" fontAlgn="b"/>
                      <a:r>
                        <a:rPr lang="es-ES" sz="800" b="0" i="0" u="none" strike="noStrike">
                          <a:solidFill>
                            <a:srgbClr val="000000"/>
                          </a:solidFill>
                          <a:latin typeface="Calibri"/>
                        </a:rPr>
                        <a:t>B</a:t>
                      </a:r>
                    </a:p>
                  </a:txBody>
                  <a:tcPr marL="0" marR="0" marT="0" marB="0" anchor="b">
                    <a:lnL>
                      <a:noFill/>
                    </a:lnL>
                    <a:lnR>
                      <a:noFill/>
                    </a:lnR>
                    <a:lnT>
                      <a:noFill/>
                    </a:lnT>
                    <a:lnB>
                      <a:noFill/>
                    </a:lnB>
                    <a:solidFill>
                      <a:srgbClr val="FFFF00"/>
                    </a:solidFill>
                  </a:tcPr>
                </a:tc>
                <a:tc>
                  <a:txBody>
                    <a:bodyPr/>
                    <a:lstStyle/>
                    <a:p>
                      <a:pPr algn="l" fontAlgn="b"/>
                      <a:r>
                        <a:rPr lang="es-ES" sz="800" b="0" i="0" u="none" strike="noStrike">
                          <a:solidFill>
                            <a:srgbClr val="000000"/>
                          </a:solidFill>
                          <a:latin typeface="Calibri"/>
                        </a:rPr>
                        <a:t>Peers: 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solidFill>
                      <a:srgbClr val="FFFF00"/>
                    </a:solidFill>
                  </a:tcPr>
                </a:tc>
                <a:tc>
                  <a:txBody>
                    <a:bodyPr/>
                    <a:lstStyle/>
                    <a:p>
                      <a:pPr algn="l" fontAlgn="b"/>
                      <a:r>
                        <a:rPr lang="es-ES" sz="800" b="0" i="0" u="none" strike="noStrike">
                          <a:solidFill>
                            <a:srgbClr val="000000"/>
                          </a:solidFill>
                          <a:latin typeface="Calibri"/>
                        </a:rPr>
                        <a:t>B</a:t>
                      </a:r>
                    </a:p>
                  </a:txBody>
                  <a:tcPr marL="0" marR="0" marT="0" marB="0" anchor="b">
                    <a:lnL>
                      <a:noFill/>
                    </a:lnL>
                    <a:lnR>
                      <a:noFill/>
                    </a:lnR>
                    <a:lnT>
                      <a:noFill/>
                    </a:lnT>
                    <a:lnB>
                      <a:noFill/>
                    </a:lnB>
                    <a:solidFill>
                      <a:srgbClr val="FFFF00"/>
                    </a:solidFill>
                  </a:tcPr>
                </a:tc>
                <a:tc>
                  <a:txBody>
                    <a:bodyPr/>
                    <a:lstStyle/>
                    <a:p>
                      <a:pPr algn="l" fontAlgn="b"/>
                      <a:r>
                        <a:rPr lang="es-ES" sz="800" b="0" i="0" u="none" strike="noStrike">
                          <a:solidFill>
                            <a:srgbClr val="000000"/>
                          </a:solidFill>
                          <a:latin typeface="Calibri"/>
                        </a:rPr>
                        <a:t>Peers: 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gridSpan="2">
                  <a:txBody>
                    <a:bodyPr/>
                    <a:lstStyle/>
                    <a:p>
                      <a:pPr algn="l" fontAlgn="b"/>
                      <a:r>
                        <a:rPr lang="es-ES" sz="800" b="0" i="0" u="none" strike="noStrike">
                          <a:solidFill>
                            <a:srgbClr val="000000"/>
                          </a:solidFill>
                          <a:latin typeface="Calibri"/>
                        </a:rPr>
                        <a:t>References: 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References: 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12899">
                <a:tc gridSpan="2">
                  <a:txBody>
                    <a:bodyPr/>
                    <a:lstStyle/>
                    <a:p>
                      <a:pPr algn="l" fontAlgn="b"/>
                      <a:r>
                        <a:rPr lang="es-ES" sz="800" b="0" i="0" u="none" strike="noStrike" dirty="0" err="1">
                          <a:solidFill>
                            <a:srgbClr val="000000"/>
                          </a:solidFill>
                          <a:latin typeface="Calibri"/>
                        </a:rPr>
                        <a:t>Potential</a:t>
                      </a:r>
                      <a:r>
                        <a:rPr lang="es-ES" sz="800" b="0" i="0" u="none" strike="noStrike" dirty="0">
                          <a:solidFill>
                            <a:srgbClr val="000000"/>
                          </a:solidFill>
                          <a:latin typeface="Calibri"/>
                        </a:rPr>
                        <a:t> </a:t>
                      </a:r>
                      <a:r>
                        <a:rPr lang="es-ES" sz="800" b="0" i="0" u="none" strike="noStrike" dirty="0" err="1">
                          <a:solidFill>
                            <a:srgbClr val="000000"/>
                          </a:solidFill>
                          <a:latin typeface="Calibri"/>
                        </a:rPr>
                        <a:t>Improvements</a:t>
                      </a:r>
                      <a:endParaRPr lang="es-ES"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ES" sz="800" b="0" i="0" u="none" strike="noStrike">
                          <a:solidFill>
                            <a:srgbClr val="000000"/>
                          </a:solidFill>
                          <a:latin typeface="Calibri"/>
                        </a:rPr>
                        <a:t>Potential Improvements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Variable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Actual</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a:t>
                      </a:r>
                    </a:p>
                  </a:txBody>
                  <a:tcPr marL="0" marR="0" marT="0" marB="0" anchor="b">
                    <a:lnL>
                      <a:noFill/>
                    </a:lnL>
                    <a:lnR>
                      <a:noFill/>
                    </a:lnR>
                    <a:lnT>
                      <a:noFill/>
                    </a:lnT>
                    <a:lnB>
                      <a:noFill/>
                    </a:lnB>
                  </a:tcPr>
                </a:tc>
                <a:tc gridSpan="2">
                  <a:txBody>
                    <a:bodyPr/>
                    <a:lstStyle/>
                    <a:p>
                      <a:pPr algn="l" fontAlgn="b"/>
                      <a:r>
                        <a:rPr lang="es-ES" sz="800" b="0" i="0" u="none" strike="noStrike">
                          <a:solidFill>
                            <a:srgbClr val="000000"/>
                          </a:solidFill>
                          <a:latin typeface="Calibri"/>
                        </a:rPr>
                        <a:t>Potential Improvement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Variable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Actual</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a:t>
                      </a:r>
                    </a:p>
                  </a:txBody>
                  <a:tcPr marL="0" marR="0" marT="0" marB="0" anchor="b">
                    <a:lnL>
                      <a:noFill/>
                    </a:lnL>
                    <a:lnR>
                      <a:noFill/>
                    </a:lnR>
                    <a:lnT>
                      <a:noFill/>
                    </a:lnT>
                    <a:lnB>
                      <a:noFill/>
                    </a:lnB>
                  </a:tcPr>
                </a:tc>
                <a:tc gridSpan="2">
                  <a:txBody>
                    <a:bodyPr/>
                    <a:lstStyle/>
                    <a:p>
                      <a:pPr algn="l" fontAlgn="b"/>
                      <a:r>
                        <a:rPr lang="es-ES" sz="800" b="0" i="0" u="none" strike="noStrike">
                          <a:solidFill>
                            <a:srgbClr val="000000"/>
                          </a:solidFill>
                          <a:latin typeface="Calibri"/>
                        </a:rPr>
                        <a:t>Potential Improvement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r>
              <a:tr h="119302">
                <a:tc>
                  <a:txBody>
                    <a:bodyPr/>
                    <a:lstStyle/>
                    <a:p>
                      <a:pPr algn="l" fontAlgn="b"/>
                      <a:r>
                        <a:rPr lang="es-ES" sz="8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gridSpan="2">
                  <a:txBody>
                    <a:bodyPr/>
                    <a:lstStyle/>
                    <a:p>
                      <a:pPr algn="l" fontAlgn="b"/>
                      <a:r>
                        <a:rPr lang="es-ES" sz="800" b="0" i="0" u="none" strike="noStrike">
                          <a:solidFill>
                            <a:srgbClr val="000000"/>
                          </a:solidFill>
                          <a:latin typeface="Calibri"/>
                        </a:rPr>
                        <a:t>Peer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ES" sz="800" b="0" i="0" u="none" strike="noStrike">
                          <a:solidFill>
                            <a:srgbClr val="000000"/>
                          </a:solidFill>
                          <a:latin typeface="Calibri"/>
                        </a:rPr>
                        <a:t>Peer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Clientes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Clientes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Empleados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Empleados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Ventas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Ventas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gridSpan="3">
                  <a:txBody>
                    <a:bodyPr/>
                    <a:lstStyle/>
                    <a:p>
                      <a:pPr algn="l" fontAlgn="b"/>
                      <a:r>
                        <a:rPr lang="es-ES" sz="800" b="0" i="0" u="none" strike="noStrike">
                          <a:solidFill>
                            <a:srgbClr val="000000"/>
                          </a:solidFill>
                          <a:latin typeface="Calibri"/>
                        </a:rPr>
                        <a:t>Input / Output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ES" sz="800" b="0" i="0" u="none" strike="noStrike">
                          <a:solidFill>
                            <a:srgbClr val="000000"/>
                          </a:solidFill>
                          <a:latin typeface="Calibri"/>
                        </a:rPr>
                        <a:t>Input / Output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Input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Input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12,50%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87,50%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Peers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Peers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B</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9302">
                <a:tc>
                  <a:txBody>
                    <a:bodyPr/>
                    <a:lstStyle/>
                    <a:p>
                      <a:pPr algn="l" fontAlgn="b"/>
                      <a:endParaRPr lang="es-ES"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70,00%</a:t>
                      </a:r>
                    </a:p>
                  </a:txBody>
                  <a:tcPr marL="0" marR="0" marT="0" marB="0" anchor="b">
                    <a:lnL>
                      <a:noFill/>
                    </a:lnL>
                    <a:lnR>
                      <a:noFill/>
                    </a:lnR>
                    <a:lnT>
                      <a:noFill/>
                    </a:lnT>
                    <a:lnB>
                      <a:noFill/>
                    </a:lnB>
                    <a:solidFill>
                      <a:srgbClr val="FFFF00"/>
                    </a:solidFill>
                  </a:tcPr>
                </a:tc>
                <a:tc>
                  <a:txBody>
                    <a:bodyPr/>
                    <a:lstStyle/>
                    <a:p>
                      <a:pPr algn="l" fontAlgn="b"/>
                      <a:r>
                        <a:rPr lang="es-ES" sz="800" b="0" i="0" u="none" strike="noStrike">
                          <a:solidFill>
                            <a:srgbClr val="000000"/>
                          </a:solidFill>
                          <a:latin typeface="Calibri"/>
                        </a:rPr>
                        <a:t>C</a:t>
                      </a:r>
                    </a:p>
                  </a:txBody>
                  <a:tcPr marL="0" marR="0" marT="0" marB="0" anchor="b">
                    <a:lnL>
                      <a:noFill/>
                    </a:lnL>
                    <a:lnR>
                      <a:noFill/>
                    </a:lnR>
                    <a:lnT>
                      <a:noFill/>
                    </a:lnT>
                    <a:lnB>
                      <a:noFill/>
                    </a:lnB>
                    <a:solidFill>
                      <a:srgbClr val="FFFF00"/>
                    </a:solidFill>
                  </a:tcPr>
                </a:tc>
                <a:tc>
                  <a:txBody>
                    <a:bodyPr/>
                    <a:lstStyle/>
                    <a:p>
                      <a:pPr algn="l" fontAlgn="b"/>
                      <a:r>
                        <a:rPr lang="es-ES" sz="800" b="0" i="0" u="none" strike="noStrike">
                          <a:solidFill>
                            <a:srgbClr val="000000"/>
                          </a:solidFill>
                          <a:latin typeface="Calibri"/>
                        </a:rPr>
                        <a:t>Peers: 2</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70,00%</a:t>
                      </a:r>
                    </a:p>
                  </a:txBody>
                  <a:tcPr marL="0" marR="0" marT="0" marB="0" anchor="b">
                    <a:lnL>
                      <a:noFill/>
                    </a:lnL>
                    <a:lnR>
                      <a:noFill/>
                    </a:lnR>
                    <a:lnT>
                      <a:noFill/>
                    </a:lnT>
                    <a:lnB>
                      <a:noFill/>
                    </a:lnB>
                    <a:solidFill>
                      <a:srgbClr val="FFFF00"/>
                    </a:solidFill>
                  </a:tcPr>
                </a:tc>
                <a:tc>
                  <a:txBody>
                    <a:bodyPr/>
                    <a:lstStyle/>
                    <a:p>
                      <a:pPr algn="l" fontAlgn="b"/>
                      <a:r>
                        <a:rPr lang="es-ES" sz="800" b="0" i="0" u="none" strike="noStrike">
                          <a:solidFill>
                            <a:srgbClr val="000000"/>
                          </a:solidFill>
                          <a:latin typeface="Calibri"/>
                        </a:rPr>
                        <a:t>C</a:t>
                      </a:r>
                    </a:p>
                  </a:txBody>
                  <a:tcPr marL="0" marR="0" marT="0" marB="0" anchor="b">
                    <a:lnL>
                      <a:noFill/>
                    </a:lnL>
                    <a:lnR>
                      <a:noFill/>
                    </a:lnR>
                    <a:lnT>
                      <a:noFill/>
                    </a:lnT>
                    <a:lnB>
                      <a:noFill/>
                    </a:lnB>
                    <a:solidFill>
                      <a:srgbClr val="FFFF00"/>
                    </a:solidFill>
                  </a:tcPr>
                </a:tc>
                <a:tc>
                  <a:txBody>
                    <a:bodyPr/>
                    <a:lstStyle/>
                    <a:p>
                      <a:pPr algn="l" fontAlgn="b"/>
                      <a:r>
                        <a:rPr lang="es-ES" sz="800" b="0" i="0" u="none" strike="noStrike">
                          <a:solidFill>
                            <a:srgbClr val="000000"/>
                          </a:solidFill>
                          <a:latin typeface="Calibri"/>
                        </a:rPr>
                        <a:t>Peers: 2</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gridSpan="2">
                  <a:txBody>
                    <a:bodyPr/>
                    <a:lstStyle/>
                    <a:p>
                      <a:pPr algn="l" fontAlgn="b"/>
                      <a:r>
                        <a:rPr lang="es-ES" sz="800" b="0" i="0" u="none" strike="noStrike">
                          <a:solidFill>
                            <a:srgbClr val="000000"/>
                          </a:solidFill>
                          <a:latin typeface="Calibri"/>
                        </a:rPr>
                        <a:t>References: 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References: 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12899">
                <a:tc gridSpan="2">
                  <a:txBody>
                    <a:bodyPr/>
                    <a:lstStyle/>
                    <a:p>
                      <a:pPr algn="l" fontAlgn="b"/>
                      <a:r>
                        <a:rPr lang="es-ES" sz="800" b="0" i="0" u="none" strike="noStrike">
                          <a:solidFill>
                            <a:srgbClr val="000000"/>
                          </a:solidFill>
                          <a:latin typeface="Calibri"/>
                        </a:rPr>
                        <a:t>Potential Improvements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ES" sz="800" b="0" i="0" u="none" strike="noStrike">
                          <a:solidFill>
                            <a:srgbClr val="000000"/>
                          </a:solidFill>
                          <a:latin typeface="Calibri"/>
                        </a:rPr>
                        <a:t>Potential Improvements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Variable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Actual</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a:t>
                      </a:r>
                    </a:p>
                  </a:txBody>
                  <a:tcPr marL="0" marR="0" marT="0" marB="0" anchor="b">
                    <a:lnL>
                      <a:noFill/>
                    </a:lnL>
                    <a:lnR>
                      <a:noFill/>
                    </a:lnR>
                    <a:lnT>
                      <a:noFill/>
                    </a:lnT>
                    <a:lnB>
                      <a:noFill/>
                    </a:lnB>
                  </a:tcPr>
                </a:tc>
                <a:tc gridSpan="2">
                  <a:txBody>
                    <a:bodyPr/>
                    <a:lstStyle/>
                    <a:p>
                      <a:pPr algn="l" fontAlgn="b"/>
                      <a:r>
                        <a:rPr lang="es-ES" sz="800" b="0" i="0" u="none" strike="noStrike">
                          <a:solidFill>
                            <a:srgbClr val="000000"/>
                          </a:solidFill>
                          <a:latin typeface="Calibri"/>
                        </a:rPr>
                        <a:t>Potential Improvement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Variable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Actual</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a:t>
                      </a:r>
                    </a:p>
                  </a:txBody>
                  <a:tcPr marL="0" marR="0" marT="0" marB="0" anchor="b">
                    <a:lnL>
                      <a:noFill/>
                    </a:lnL>
                    <a:lnR>
                      <a:noFill/>
                    </a:lnR>
                    <a:lnT>
                      <a:noFill/>
                    </a:lnT>
                    <a:lnB>
                      <a:noFill/>
                    </a:lnB>
                  </a:tcPr>
                </a:tc>
                <a:tc gridSpan="2">
                  <a:txBody>
                    <a:bodyPr/>
                    <a:lstStyle/>
                    <a:p>
                      <a:pPr algn="l" fontAlgn="b"/>
                      <a:r>
                        <a:rPr lang="es-ES" sz="800" b="0" i="0" u="none" strike="noStrike">
                          <a:solidFill>
                            <a:srgbClr val="000000"/>
                          </a:solidFill>
                          <a:latin typeface="Calibri"/>
                        </a:rPr>
                        <a:t>Potential Improvement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r>
              <a:tr h="119302">
                <a:tc>
                  <a:txBody>
                    <a:bodyPr/>
                    <a:lstStyle/>
                    <a:p>
                      <a:pPr algn="l" fontAlgn="b"/>
                      <a:r>
                        <a:rPr lang="es-ES" sz="8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4,29</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42,86%</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5,71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42,86%</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gridSpan="2">
                  <a:txBody>
                    <a:bodyPr/>
                    <a:lstStyle/>
                    <a:p>
                      <a:pPr algn="l" fontAlgn="b"/>
                      <a:r>
                        <a:rPr lang="es-ES" sz="800" b="0" i="0" u="none" strike="noStrike">
                          <a:solidFill>
                            <a:srgbClr val="000000"/>
                          </a:solidFill>
                          <a:latin typeface="Calibri"/>
                        </a:rPr>
                        <a:t>Peer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ES" sz="800" b="0" i="0" u="none" strike="noStrike">
                          <a:solidFill>
                            <a:srgbClr val="000000"/>
                          </a:solidFill>
                          <a:latin typeface="Calibri"/>
                        </a:rPr>
                        <a:t>Peer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Clientes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66,67%</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Clientes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66,67%</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Empleados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71,43%</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Empleados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71,43%</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Ventas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75,00%</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Ventas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75,00%</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F</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Clientes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33,33%</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F</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Clientes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33,33%</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F</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Empleados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28,57%</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F</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Empleados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28,57%</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F</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Ventas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25,00%</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F</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800" b="0" i="0" u="none" strike="noStrike">
                          <a:solidFill>
                            <a:srgbClr val="000000"/>
                          </a:solidFill>
                          <a:latin typeface="Calibri"/>
                        </a:rPr>
                        <a:t>Ventas</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25,00%</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gridSpan="3">
                  <a:txBody>
                    <a:bodyPr/>
                    <a:lstStyle/>
                    <a:p>
                      <a:pPr algn="l" fontAlgn="b"/>
                      <a:r>
                        <a:rPr lang="es-ES" sz="800" b="0" i="0" u="none" strike="noStrike">
                          <a:solidFill>
                            <a:srgbClr val="000000"/>
                          </a:solidFill>
                          <a:latin typeface="Calibri"/>
                        </a:rPr>
                        <a:t>Input / Output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s-ES" sz="800" b="0" i="0" u="none" strike="noStrike">
                          <a:solidFill>
                            <a:srgbClr val="000000"/>
                          </a:solidFill>
                          <a:latin typeface="Calibri"/>
                        </a:rPr>
                        <a:t>Input / Output Contributions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Input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Empleados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Input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42,86%</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Clientes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42,86%</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57,14%</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Ventas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800" b="0" i="0" u="none" strike="noStrike">
                          <a:solidFill>
                            <a:srgbClr val="000000"/>
                          </a:solidFill>
                          <a:latin typeface="Calibri"/>
                        </a:rPr>
                        <a:t>57,14%</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Output</a:t>
                      </a: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Peers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Peers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19302">
                <a:tc>
                  <a:txBody>
                    <a:bodyPr/>
                    <a:lstStyle/>
                    <a:p>
                      <a:pPr algn="l" fontAlgn="b"/>
                      <a:r>
                        <a:rPr lang="es-ES" sz="800" b="0" i="0" u="none" strike="noStrike">
                          <a:solidFill>
                            <a:srgbClr val="000000"/>
                          </a:solidFill>
                          <a:latin typeface="Calibri"/>
                        </a:rPr>
                        <a:t>F</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800" b="0" i="0" u="none" strike="noStrike">
                          <a:solidFill>
                            <a:srgbClr val="000000"/>
                          </a:solidFill>
                          <a:latin typeface="Calibri"/>
                        </a:rPr>
                        <a:t>F</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 name="3 CuadroTexto"/>
          <p:cNvSpPr txBox="1"/>
          <p:nvPr/>
        </p:nvSpPr>
        <p:spPr>
          <a:xfrm>
            <a:off x="3428992" y="1000108"/>
            <a:ext cx="1643074" cy="1200329"/>
          </a:xfrm>
          <a:prstGeom prst="rect">
            <a:avLst/>
          </a:prstGeom>
          <a:noFill/>
        </p:spPr>
        <p:txBody>
          <a:bodyPr wrap="square" rtlCol="0">
            <a:spAutoFit/>
          </a:bodyPr>
          <a:lstStyle/>
          <a:p>
            <a:r>
              <a:rPr lang="es-ES" sz="1200" dirty="0" smtClean="0">
                <a:latin typeface="Garamond" pitchFamily="18" charset="0"/>
              </a:rPr>
              <a:t>Minimización </a:t>
            </a:r>
          </a:p>
          <a:p>
            <a:r>
              <a:rPr lang="es-ES" sz="1200" dirty="0" smtClean="0">
                <a:latin typeface="Garamond" pitchFamily="18" charset="0"/>
              </a:rPr>
              <a:t>de input</a:t>
            </a:r>
          </a:p>
          <a:p>
            <a:endParaRPr lang="es-ES" sz="1200" dirty="0" smtClean="0">
              <a:latin typeface="Garamond" pitchFamily="18" charset="0"/>
            </a:endParaRPr>
          </a:p>
          <a:p>
            <a:endParaRPr lang="es-ES" sz="1200" dirty="0" smtClean="0">
              <a:latin typeface="Garamond" pitchFamily="18" charset="0"/>
            </a:endParaRPr>
          </a:p>
          <a:p>
            <a:r>
              <a:rPr lang="es-ES" sz="1200" dirty="0" smtClean="0">
                <a:latin typeface="Garamond" pitchFamily="18" charset="0"/>
              </a:rPr>
              <a:t>Maximización</a:t>
            </a:r>
          </a:p>
          <a:p>
            <a:r>
              <a:rPr lang="es-ES" sz="1200" dirty="0" smtClean="0">
                <a:latin typeface="Garamond" pitchFamily="18" charset="0"/>
              </a:rPr>
              <a:t> de output</a:t>
            </a:r>
            <a:endParaRPr lang="es-ES" sz="1200" dirty="0">
              <a:latin typeface="Garamond" pitchFamily="18" charset="0"/>
            </a:endParaRPr>
          </a:p>
        </p:txBody>
      </p:sp>
      <p:cxnSp>
        <p:nvCxnSpPr>
          <p:cNvPr id="6" name="5 Conector recto de flecha"/>
          <p:cNvCxnSpPr/>
          <p:nvPr/>
        </p:nvCxnSpPr>
        <p:spPr>
          <a:xfrm rot="10800000">
            <a:off x="3143240" y="500042"/>
            <a:ext cx="571504" cy="50006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rot="16200000" flipH="1">
            <a:off x="4107653" y="2178835"/>
            <a:ext cx="928694" cy="7143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357158" y="357166"/>
            <a:ext cx="8358246" cy="1477328"/>
          </a:xfrm>
          <a:prstGeom prst="rect">
            <a:avLst/>
          </a:prstGeom>
          <a:noFill/>
        </p:spPr>
        <p:txBody>
          <a:bodyPr wrap="square" rtlCol="0">
            <a:spAutoFit/>
          </a:bodyPr>
          <a:lstStyle/>
          <a:p>
            <a:r>
              <a:rPr lang="es-ES" dirty="0" smtClean="0">
                <a:latin typeface="Garamond" pitchFamily="18" charset="0"/>
              </a:rPr>
              <a:t>Los modelos DEA también varían en función de que </a:t>
            </a:r>
            <a:r>
              <a:rPr lang="es-ES" b="1" dirty="0" smtClean="0">
                <a:latin typeface="Garamond" pitchFamily="18" charset="0"/>
              </a:rPr>
              <a:t>se asuman o no rendimientos constantes a escala.</a:t>
            </a:r>
          </a:p>
          <a:p>
            <a:r>
              <a:rPr lang="es-ES" dirty="0" smtClean="0">
                <a:latin typeface="Garamond" pitchFamily="18" charset="0"/>
              </a:rPr>
              <a:t>Para ver la diferencia, supongamos un ejemplo de un solo input y un solo output</a:t>
            </a:r>
          </a:p>
          <a:p>
            <a:endParaRPr lang="es-ES" b="1" dirty="0" smtClean="0">
              <a:latin typeface="Garamond" pitchFamily="18" charset="0"/>
            </a:endParaRPr>
          </a:p>
          <a:p>
            <a:endParaRPr lang="es-ES" dirty="0">
              <a:latin typeface="Garamond" pitchFamily="18" charset="0"/>
            </a:endParaRPr>
          </a:p>
        </p:txBody>
      </p:sp>
      <p:cxnSp>
        <p:nvCxnSpPr>
          <p:cNvPr id="5" name="4 Conector recto"/>
          <p:cNvCxnSpPr/>
          <p:nvPr/>
        </p:nvCxnSpPr>
        <p:spPr>
          <a:xfrm rot="5400000">
            <a:off x="-678693" y="3393281"/>
            <a:ext cx="350046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1071538" y="5143512"/>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flipH="1" flipV="1">
            <a:off x="892943" y="4107661"/>
            <a:ext cx="1214446" cy="8572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V="1">
            <a:off x="1928794" y="3357562"/>
            <a:ext cx="1071570" cy="57150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13 Conector recto"/>
          <p:cNvCxnSpPr/>
          <p:nvPr/>
        </p:nvCxnSpPr>
        <p:spPr>
          <a:xfrm flipV="1">
            <a:off x="3000364" y="3071810"/>
            <a:ext cx="1428760" cy="2857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flipH="1" flipV="1">
            <a:off x="535753" y="2178835"/>
            <a:ext cx="3500462" cy="242889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9" name="18 Elipse"/>
          <p:cNvSpPr/>
          <p:nvPr/>
        </p:nvSpPr>
        <p:spPr>
          <a:xfrm flipH="1">
            <a:off x="2214546" y="4714884"/>
            <a:ext cx="9715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20 Conector recto"/>
          <p:cNvCxnSpPr/>
          <p:nvPr/>
        </p:nvCxnSpPr>
        <p:spPr>
          <a:xfrm rot="5400000" flipH="1" flipV="1">
            <a:off x="1393009" y="4250537"/>
            <a:ext cx="17859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a:stCxn id="19" idx="5"/>
          </p:cNvCxnSpPr>
          <p:nvPr/>
        </p:nvCxnSpPr>
        <p:spPr>
          <a:xfrm rot="5400000">
            <a:off x="1622067" y="4179615"/>
            <a:ext cx="10462" cy="1202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10800000">
            <a:off x="1071538" y="3714752"/>
            <a:ext cx="1214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10800000">
            <a:off x="1071538" y="3357562"/>
            <a:ext cx="121444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3000364" y="2000240"/>
            <a:ext cx="1714512" cy="646331"/>
          </a:xfrm>
          <a:prstGeom prst="rect">
            <a:avLst/>
          </a:prstGeom>
          <a:noFill/>
        </p:spPr>
        <p:txBody>
          <a:bodyPr wrap="square" rtlCol="0">
            <a:spAutoFit/>
          </a:bodyPr>
          <a:lstStyle/>
          <a:p>
            <a:r>
              <a:rPr lang="es-ES" dirty="0" smtClean="0">
                <a:latin typeface="Garamond" pitchFamily="18" charset="0"/>
              </a:rPr>
              <a:t>Rendimientos constantes</a:t>
            </a:r>
            <a:endParaRPr lang="es-ES" dirty="0">
              <a:latin typeface="Garamond" pitchFamily="18" charset="0"/>
            </a:endParaRPr>
          </a:p>
        </p:txBody>
      </p:sp>
      <p:sp>
        <p:nvSpPr>
          <p:cNvPr id="29" name="28 CuadroTexto"/>
          <p:cNvSpPr txBox="1"/>
          <p:nvPr/>
        </p:nvSpPr>
        <p:spPr>
          <a:xfrm>
            <a:off x="3071802" y="3357562"/>
            <a:ext cx="1714512" cy="646331"/>
          </a:xfrm>
          <a:prstGeom prst="rect">
            <a:avLst/>
          </a:prstGeom>
          <a:noFill/>
        </p:spPr>
        <p:txBody>
          <a:bodyPr wrap="square" rtlCol="0">
            <a:spAutoFit/>
          </a:bodyPr>
          <a:lstStyle/>
          <a:p>
            <a:r>
              <a:rPr lang="es-ES" dirty="0" smtClean="0">
                <a:latin typeface="Garamond" pitchFamily="18" charset="0"/>
              </a:rPr>
              <a:t>Rendimientos decrecientes</a:t>
            </a:r>
            <a:endParaRPr lang="es-ES" dirty="0">
              <a:latin typeface="Garamond" pitchFamily="18" charset="0"/>
            </a:endParaRPr>
          </a:p>
        </p:txBody>
      </p:sp>
      <p:sp>
        <p:nvSpPr>
          <p:cNvPr id="30" name="29 CuadroTexto"/>
          <p:cNvSpPr txBox="1"/>
          <p:nvPr/>
        </p:nvSpPr>
        <p:spPr>
          <a:xfrm>
            <a:off x="4572000" y="4929198"/>
            <a:ext cx="1357322" cy="369332"/>
          </a:xfrm>
          <a:prstGeom prst="rect">
            <a:avLst/>
          </a:prstGeom>
          <a:noFill/>
        </p:spPr>
        <p:txBody>
          <a:bodyPr wrap="square" rtlCol="0">
            <a:spAutoFit/>
          </a:bodyPr>
          <a:lstStyle/>
          <a:p>
            <a:r>
              <a:rPr lang="es-ES" dirty="0" smtClean="0">
                <a:latin typeface="Garamond" pitchFamily="18" charset="0"/>
              </a:rPr>
              <a:t>Input</a:t>
            </a:r>
            <a:endParaRPr lang="es-ES" dirty="0">
              <a:latin typeface="Garamond" pitchFamily="18" charset="0"/>
            </a:endParaRPr>
          </a:p>
        </p:txBody>
      </p:sp>
      <p:sp>
        <p:nvSpPr>
          <p:cNvPr id="31" name="30 CuadroTexto"/>
          <p:cNvSpPr txBox="1"/>
          <p:nvPr/>
        </p:nvSpPr>
        <p:spPr>
          <a:xfrm>
            <a:off x="357158" y="1500174"/>
            <a:ext cx="1000132" cy="369332"/>
          </a:xfrm>
          <a:prstGeom prst="rect">
            <a:avLst/>
          </a:prstGeom>
          <a:noFill/>
        </p:spPr>
        <p:txBody>
          <a:bodyPr wrap="square" rtlCol="0">
            <a:spAutoFit/>
          </a:bodyPr>
          <a:lstStyle/>
          <a:p>
            <a:r>
              <a:rPr lang="es-ES" dirty="0" smtClean="0">
                <a:latin typeface="Garamond" pitchFamily="18" charset="0"/>
              </a:rPr>
              <a:t>Output</a:t>
            </a:r>
            <a:endParaRPr lang="es-ES" dirty="0">
              <a:latin typeface="Garamond" pitchFamily="18" charset="0"/>
            </a:endParaRPr>
          </a:p>
        </p:txBody>
      </p:sp>
      <p:cxnSp>
        <p:nvCxnSpPr>
          <p:cNvPr id="33" name="32 Conector recto"/>
          <p:cNvCxnSpPr/>
          <p:nvPr/>
        </p:nvCxnSpPr>
        <p:spPr>
          <a:xfrm rot="5400000">
            <a:off x="1178695" y="4964917"/>
            <a:ext cx="35719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785786" y="5286388"/>
            <a:ext cx="3000396" cy="369332"/>
          </a:xfrm>
          <a:prstGeom prst="rect">
            <a:avLst/>
          </a:prstGeom>
          <a:noFill/>
        </p:spPr>
        <p:txBody>
          <a:bodyPr wrap="square" rtlCol="0">
            <a:spAutoFit/>
          </a:bodyPr>
          <a:lstStyle/>
          <a:p>
            <a:r>
              <a:rPr lang="es-ES" dirty="0" smtClean="0">
                <a:latin typeface="Garamond" pitchFamily="18" charset="0"/>
              </a:rPr>
              <a:t>O     A	       B	</a:t>
            </a:r>
            <a:r>
              <a:rPr lang="es-ES" dirty="0" smtClean="0"/>
              <a:t> </a:t>
            </a:r>
            <a:endParaRPr lang="es-ES" dirty="0"/>
          </a:p>
        </p:txBody>
      </p:sp>
      <p:sp>
        <p:nvSpPr>
          <p:cNvPr id="35" name="34 CuadroTexto"/>
          <p:cNvSpPr txBox="1"/>
          <p:nvPr/>
        </p:nvSpPr>
        <p:spPr>
          <a:xfrm>
            <a:off x="285720" y="3000372"/>
            <a:ext cx="642942" cy="2031325"/>
          </a:xfrm>
          <a:prstGeom prst="rect">
            <a:avLst/>
          </a:prstGeom>
          <a:noFill/>
        </p:spPr>
        <p:txBody>
          <a:bodyPr wrap="square" rtlCol="0">
            <a:spAutoFit/>
          </a:bodyPr>
          <a:lstStyle/>
          <a:p>
            <a:endParaRPr lang="es-ES" dirty="0" smtClean="0"/>
          </a:p>
          <a:p>
            <a:r>
              <a:rPr lang="es-ES" dirty="0" smtClean="0">
                <a:latin typeface="Garamond" pitchFamily="18" charset="0"/>
              </a:rPr>
              <a:t>    C</a:t>
            </a:r>
          </a:p>
          <a:p>
            <a:r>
              <a:rPr lang="es-ES" dirty="0" smtClean="0">
                <a:latin typeface="Garamond" pitchFamily="18" charset="0"/>
              </a:rPr>
              <a:t>    D</a:t>
            </a:r>
          </a:p>
          <a:p>
            <a:endParaRPr lang="es-ES" dirty="0" smtClean="0">
              <a:latin typeface="Garamond" pitchFamily="18" charset="0"/>
            </a:endParaRPr>
          </a:p>
          <a:p>
            <a:endParaRPr lang="es-ES" dirty="0" smtClean="0">
              <a:latin typeface="Garamond" pitchFamily="18" charset="0"/>
            </a:endParaRPr>
          </a:p>
          <a:p>
            <a:endParaRPr lang="es-ES" dirty="0" smtClean="0">
              <a:latin typeface="Garamond" pitchFamily="18" charset="0"/>
            </a:endParaRPr>
          </a:p>
          <a:p>
            <a:r>
              <a:rPr lang="es-ES" dirty="0" smtClean="0">
                <a:latin typeface="Garamond" pitchFamily="18" charset="0"/>
              </a:rPr>
              <a:t>     E</a:t>
            </a:r>
            <a:endParaRPr lang="es-ES" dirty="0">
              <a:latin typeface="Garamond" pitchFamily="18" charset="0"/>
            </a:endParaRPr>
          </a:p>
        </p:txBody>
      </p:sp>
      <p:sp>
        <p:nvSpPr>
          <p:cNvPr id="36" name="35 CuadroTexto"/>
          <p:cNvSpPr txBox="1"/>
          <p:nvPr/>
        </p:nvSpPr>
        <p:spPr>
          <a:xfrm>
            <a:off x="2357422" y="4572008"/>
            <a:ext cx="1000132" cy="369332"/>
          </a:xfrm>
          <a:prstGeom prst="rect">
            <a:avLst/>
          </a:prstGeom>
          <a:noFill/>
        </p:spPr>
        <p:txBody>
          <a:bodyPr wrap="square" rtlCol="0">
            <a:spAutoFit/>
          </a:bodyPr>
          <a:lstStyle/>
          <a:p>
            <a:r>
              <a:rPr lang="es-ES" dirty="0" smtClean="0">
                <a:latin typeface="Garamond" pitchFamily="18" charset="0"/>
              </a:rPr>
              <a:t>Punto 1</a:t>
            </a:r>
            <a:endParaRPr lang="es-ES" dirty="0">
              <a:latin typeface="Garamond" pitchFamily="18" charset="0"/>
            </a:endParaRPr>
          </a:p>
        </p:txBody>
      </p:sp>
      <p:graphicFrame>
        <p:nvGraphicFramePr>
          <p:cNvPr id="38" name="37 Tabla"/>
          <p:cNvGraphicFramePr>
            <a:graphicFrameLocks noGrp="1"/>
          </p:cNvGraphicFramePr>
          <p:nvPr/>
        </p:nvGraphicFramePr>
        <p:xfrm>
          <a:off x="4643439" y="1397001"/>
          <a:ext cx="3500460" cy="3317883"/>
        </p:xfrm>
        <a:graphic>
          <a:graphicData uri="http://schemas.openxmlformats.org/drawingml/2006/table">
            <a:tbl>
              <a:tblPr firstRow="1" bandRow="1">
                <a:tableStyleId>{5940675A-B579-460E-94D1-54222C63F5DA}</a:tableStyleId>
              </a:tblPr>
              <a:tblGrid>
                <a:gridCol w="583410"/>
                <a:gridCol w="583410"/>
                <a:gridCol w="1166820"/>
                <a:gridCol w="1166820"/>
              </a:tblGrid>
              <a:tr h="1105961">
                <a:tc>
                  <a:txBody>
                    <a:bodyPr/>
                    <a:lstStyle/>
                    <a:p>
                      <a:endParaRPr lang="es-ES" dirty="0"/>
                    </a:p>
                  </a:txBody>
                  <a:tcPr/>
                </a:tc>
                <a:tc>
                  <a:txBody>
                    <a:bodyPr/>
                    <a:lstStyle/>
                    <a:p>
                      <a:endParaRPr lang="es-ES" sz="1400" dirty="0">
                        <a:latin typeface="Garamond" pitchFamily="18" charset="0"/>
                      </a:endParaRPr>
                    </a:p>
                  </a:txBody>
                  <a:tcPr/>
                </a:tc>
                <a:tc>
                  <a:txBody>
                    <a:bodyPr/>
                    <a:lstStyle/>
                    <a:p>
                      <a:r>
                        <a:rPr lang="es-ES" sz="1400" dirty="0" smtClean="0">
                          <a:latin typeface="Garamond" pitchFamily="18" charset="0"/>
                        </a:rPr>
                        <a:t>En términos de input</a:t>
                      </a:r>
                    </a:p>
                    <a:p>
                      <a:r>
                        <a:rPr lang="es-ES" sz="1000" b="1" dirty="0" smtClean="0">
                          <a:latin typeface="Garamond" pitchFamily="18" charset="0"/>
                        </a:rPr>
                        <a:t>Input mínimo/input real</a:t>
                      </a:r>
                    </a:p>
                  </a:txBody>
                  <a:tcPr/>
                </a:tc>
                <a:tc>
                  <a:txBody>
                    <a:bodyPr/>
                    <a:lstStyle/>
                    <a:p>
                      <a:r>
                        <a:rPr lang="es-ES" sz="1400" dirty="0" smtClean="0">
                          <a:latin typeface="Garamond" pitchFamily="18" charset="0"/>
                        </a:rPr>
                        <a:t>En términos de output</a:t>
                      </a:r>
                    </a:p>
                    <a:p>
                      <a:r>
                        <a:rPr lang="es-ES" sz="1000" b="1" dirty="0" smtClean="0">
                          <a:latin typeface="Garamond" pitchFamily="18" charset="0"/>
                        </a:rPr>
                        <a:t>Output real/output máximo</a:t>
                      </a:r>
                      <a:endParaRPr lang="es-ES" sz="1000" b="1" dirty="0">
                        <a:latin typeface="Garamond" pitchFamily="18" charset="0"/>
                      </a:endParaRPr>
                    </a:p>
                  </a:txBody>
                  <a:tcPr/>
                </a:tc>
              </a:tr>
              <a:tr h="1105961">
                <a:tc gridSpan="2">
                  <a:txBody>
                    <a:bodyPr/>
                    <a:lstStyle/>
                    <a:p>
                      <a:r>
                        <a:rPr lang="es-ES" sz="1400" dirty="0" smtClean="0">
                          <a:latin typeface="Garamond" pitchFamily="18" charset="0"/>
                        </a:rPr>
                        <a:t>Rendimientos constantes</a:t>
                      </a:r>
                      <a:endParaRPr lang="es-ES" sz="1400" dirty="0">
                        <a:latin typeface="Garamond" pitchFamily="18" charset="0"/>
                      </a:endParaRPr>
                    </a:p>
                  </a:txBody>
                  <a:tcPr/>
                </a:tc>
                <a:tc hMerge="1">
                  <a:txBody>
                    <a:bodyPr/>
                    <a:lstStyle/>
                    <a:p>
                      <a:endParaRPr lang="es-ES"/>
                    </a:p>
                  </a:txBody>
                  <a:tcPr/>
                </a:tc>
                <a:tc>
                  <a:txBody>
                    <a:bodyPr/>
                    <a:lstStyle/>
                    <a:p>
                      <a:r>
                        <a:rPr lang="es-ES" sz="1400" dirty="0" smtClean="0">
                          <a:latin typeface="Garamond" pitchFamily="18" charset="0"/>
                        </a:rPr>
                        <a:t>OA/OB</a:t>
                      </a:r>
                    </a:p>
                    <a:p>
                      <a:endParaRPr lang="es-ES" sz="1400" dirty="0" smtClean="0">
                        <a:latin typeface="Garamond" pitchFamily="18" charset="0"/>
                      </a:endParaRPr>
                    </a:p>
                    <a:p>
                      <a:endParaRPr lang="es-ES" sz="1400" dirty="0">
                        <a:latin typeface="Garamond" pitchFamily="18" charset="0"/>
                      </a:endParaRPr>
                    </a:p>
                  </a:txBody>
                  <a:tcPr/>
                </a:tc>
                <a:tc>
                  <a:txBody>
                    <a:bodyPr/>
                    <a:lstStyle/>
                    <a:p>
                      <a:r>
                        <a:rPr lang="es-ES" sz="1400" dirty="0" smtClean="0">
                          <a:latin typeface="Garamond" pitchFamily="18" charset="0"/>
                        </a:rPr>
                        <a:t>OE/O</a:t>
                      </a:r>
                      <a:r>
                        <a:rPr lang="es-ES" sz="1400" b="1" dirty="0" smtClean="0">
                          <a:latin typeface="Garamond" pitchFamily="18" charset="0"/>
                        </a:rPr>
                        <a:t>C</a:t>
                      </a:r>
                      <a:endParaRPr lang="es-ES" sz="1400" b="1" dirty="0">
                        <a:latin typeface="Garamond" pitchFamily="18" charset="0"/>
                      </a:endParaRPr>
                    </a:p>
                  </a:txBody>
                  <a:tcPr/>
                </a:tc>
              </a:tr>
              <a:tr h="1105961">
                <a:tc gridSpan="2">
                  <a:txBody>
                    <a:bodyPr/>
                    <a:lstStyle/>
                    <a:p>
                      <a:r>
                        <a:rPr lang="es-ES" sz="1400" dirty="0" smtClean="0">
                          <a:latin typeface="Garamond" pitchFamily="18" charset="0"/>
                        </a:rPr>
                        <a:t>Rendimientos decrecientes</a:t>
                      </a:r>
                      <a:endParaRPr lang="es-ES" sz="1400" dirty="0">
                        <a:latin typeface="Garamond" pitchFamily="18" charset="0"/>
                      </a:endParaRPr>
                    </a:p>
                  </a:txBody>
                  <a:tcPr/>
                </a:tc>
                <a:tc hMerge="1">
                  <a:txBody>
                    <a:bodyPr/>
                    <a:lstStyle/>
                    <a:p>
                      <a:endParaRPr lang="es-ES"/>
                    </a:p>
                  </a:txBody>
                  <a:tcPr/>
                </a:tc>
                <a:tc>
                  <a:txBody>
                    <a:bodyPr/>
                    <a:lstStyle/>
                    <a:p>
                      <a:r>
                        <a:rPr lang="es-ES" sz="1400" dirty="0" smtClean="0">
                          <a:latin typeface="Garamond" pitchFamily="18" charset="0"/>
                        </a:rPr>
                        <a:t>OA/OB</a:t>
                      </a:r>
                      <a:endParaRPr lang="es-ES" sz="1400" dirty="0">
                        <a:latin typeface="Garamond" pitchFamily="18" charset="0"/>
                      </a:endParaRPr>
                    </a:p>
                  </a:txBody>
                  <a:tcPr/>
                </a:tc>
                <a:tc>
                  <a:txBody>
                    <a:bodyPr/>
                    <a:lstStyle/>
                    <a:p>
                      <a:r>
                        <a:rPr lang="es-ES" sz="1400" dirty="0" smtClean="0">
                          <a:latin typeface="Garamond" pitchFamily="18" charset="0"/>
                        </a:rPr>
                        <a:t>OE/O</a:t>
                      </a:r>
                      <a:r>
                        <a:rPr lang="es-ES" sz="1400" b="1" dirty="0" smtClean="0">
                          <a:latin typeface="Garamond" pitchFamily="18" charset="0"/>
                        </a:rPr>
                        <a:t>D</a:t>
                      </a:r>
                      <a:endParaRPr lang="es-ES" sz="1400" b="1" dirty="0">
                        <a:latin typeface="Garamond" pitchFamily="18" charset="0"/>
                      </a:endParaRPr>
                    </a:p>
                  </a:txBody>
                  <a:tcPr/>
                </a:tc>
              </a:tr>
            </a:tbl>
          </a:graphicData>
        </a:graphic>
      </p:graphicFrame>
      <p:sp>
        <p:nvSpPr>
          <p:cNvPr id="41" name="40 Flecha abajo"/>
          <p:cNvSpPr/>
          <p:nvPr/>
        </p:nvSpPr>
        <p:spPr>
          <a:xfrm>
            <a:off x="7358082" y="4572008"/>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uadroTexto"/>
          <p:cNvSpPr txBox="1"/>
          <p:nvPr/>
        </p:nvSpPr>
        <p:spPr>
          <a:xfrm>
            <a:off x="5357818" y="5286388"/>
            <a:ext cx="3643338" cy="923330"/>
          </a:xfrm>
          <a:prstGeom prst="rect">
            <a:avLst/>
          </a:prstGeom>
          <a:noFill/>
        </p:spPr>
        <p:txBody>
          <a:bodyPr wrap="square" rtlCol="0">
            <a:spAutoFit/>
          </a:bodyPr>
          <a:lstStyle/>
          <a:p>
            <a:r>
              <a:rPr lang="es-ES" dirty="0" smtClean="0">
                <a:latin typeface="Garamond" pitchFamily="18" charset="0"/>
              </a:rPr>
              <a:t>Con rendimientos decrecientes, los niveles de eficiencia crecen. La frontera está más cercana.</a:t>
            </a:r>
            <a:endParaRPr lang="es-ES" dirty="0">
              <a:latin typeface="Garamond"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3" cstate="print"/>
          <a:srcRect/>
          <a:stretch>
            <a:fillRect/>
          </a:stretch>
        </p:blipFill>
        <p:spPr bwMode="auto">
          <a:xfrm>
            <a:off x="7965639" y="6215082"/>
            <a:ext cx="1178361" cy="571480"/>
          </a:xfrm>
          <a:prstGeom prst="rect">
            <a:avLst/>
          </a:prstGeom>
          <a:noFill/>
          <a:ln w="9525">
            <a:noFill/>
            <a:miter lim="800000"/>
            <a:headEnd/>
            <a:tailEnd/>
          </a:ln>
        </p:spPr>
      </p:pic>
      <p:pic>
        <p:nvPicPr>
          <p:cNvPr id="10241" name="Picture 1"/>
          <p:cNvPicPr>
            <a:picLocks noChangeAspect="1" noChangeArrowheads="1"/>
          </p:cNvPicPr>
          <p:nvPr/>
        </p:nvPicPr>
        <p:blipFill>
          <a:blip r:embed="rId4"/>
          <a:srcRect l="13477" t="35157" r="50195" b="53125"/>
          <a:stretch>
            <a:fillRect/>
          </a:stretch>
        </p:blipFill>
        <p:spPr bwMode="auto">
          <a:xfrm>
            <a:off x="1857356" y="214290"/>
            <a:ext cx="4429156" cy="1142984"/>
          </a:xfrm>
          <a:prstGeom prst="rect">
            <a:avLst/>
          </a:prstGeom>
          <a:noFill/>
          <a:ln w="9525">
            <a:noFill/>
            <a:miter lim="800000"/>
            <a:headEnd/>
            <a:tailEnd/>
          </a:ln>
          <a:effectLst/>
        </p:spPr>
      </p:pic>
      <p:sp>
        <p:nvSpPr>
          <p:cNvPr id="5" name="4 CuadroTexto"/>
          <p:cNvSpPr txBox="1"/>
          <p:nvPr/>
        </p:nvSpPr>
        <p:spPr>
          <a:xfrm>
            <a:off x="428596" y="1643050"/>
            <a:ext cx="7786742" cy="4524315"/>
          </a:xfrm>
          <a:prstGeom prst="rect">
            <a:avLst/>
          </a:prstGeom>
          <a:noFill/>
        </p:spPr>
        <p:txBody>
          <a:bodyPr wrap="square" rtlCol="0">
            <a:spAutoFit/>
          </a:bodyPr>
          <a:lstStyle/>
          <a:p>
            <a:pPr algn="just"/>
            <a:r>
              <a:rPr lang="es-ES" b="1" dirty="0" smtClean="0">
                <a:latin typeface="Garamond" pitchFamily="18" charset="0"/>
              </a:rPr>
              <a:t>Modelo CCR (</a:t>
            </a:r>
            <a:r>
              <a:rPr lang="es-ES" b="1" dirty="0" err="1" smtClean="0">
                <a:latin typeface="Garamond" pitchFamily="18" charset="0"/>
              </a:rPr>
              <a:t>Charnes</a:t>
            </a:r>
            <a:r>
              <a:rPr lang="es-ES" b="1" dirty="0" smtClean="0">
                <a:latin typeface="Garamond" pitchFamily="18" charset="0"/>
              </a:rPr>
              <a:t>, Cooper y </a:t>
            </a:r>
            <a:r>
              <a:rPr lang="es-ES" b="1" dirty="0" err="1" smtClean="0">
                <a:latin typeface="Garamond" pitchFamily="18" charset="0"/>
              </a:rPr>
              <a:t>Rhodes</a:t>
            </a:r>
            <a:r>
              <a:rPr lang="es-ES" b="1" dirty="0" smtClean="0">
                <a:latin typeface="Garamond" pitchFamily="18" charset="0"/>
              </a:rPr>
              <a:t>) de rendimientos constantes: </a:t>
            </a:r>
            <a:r>
              <a:rPr lang="es-ES" dirty="0" smtClean="0">
                <a:latin typeface="Garamond" pitchFamily="18" charset="0"/>
              </a:rPr>
              <a:t>La asunción de rendimientos constantes a escala implica que si la combinación (</a:t>
            </a:r>
            <a:r>
              <a:rPr lang="es-ES" dirty="0" err="1" smtClean="0">
                <a:latin typeface="Garamond" pitchFamily="18" charset="0"/>
              </a:rPr>
              <a:t>x,y</a:t>
            </a:r>
            <a:r>
              <a:rPr lang="es-ES" dirty="0" smtClean="0">
                <a:latin typeface="Garamond" pitchFamily="18" charset="0"/>
              </a:rPr>
              <a:t>) de inputs-outputs es posible, también lo es para cualquier t (</a:t>
            </a:r>
            <a:r>
              <a:rPr lang="es-ES" dirty="0" err="1" smtClean="0">
                <a:latin typeface="Garamond" pitchFamily="18" charset="0"/>
              </a:rPr>
              <a:t>tx</a:t>
            </a:r>
            <a:r>
              <a:rPr lang="es-ES" dirty="0" smtClean="0">
                <a:latin typeface="Garamond" pitchFamily="18" charset="0"/>
              </a:rPr>
              <a:t>, </a:t>
            </a:r>
            <a:r>
              <a:rPr lang="es-ES" dirty="0" err="1" smtClean="0">
                <a:latin typeface="Garamond" pitchFamily="18" charset="0"/>
              </a:rPr>
              <a:t>ty</a:t>
            </a:r>
            <a:r>
              <a:rPr lang="es-ES" dirty="0" smtClean="0">
                <a:latin typeface="Garamond" pitchFamily="18" charset="0"/>
              </a:rPr>
              <a:t>) </a:t>
            </a:r>
          </a:p>
          <a:p>
            <a:pPr algn="just"/>
            <a:r>
              <a:rPr lang="es-ES" b="1" dirty="0" smtClean="0">
                <a:latin typeface="Garamond" pitchFamily="18" charset="0"/>
              </a:rPr>
              <a:t>Modelo BCC (</a:t>
            </a:r>
            <a:r>
              <a:rPr lang="es-ES" b="1" dirty="0" err="1" smtClean="0">
                <a:latin typeface="Garamond" pitchFamily="18" charset="0"/>
              </a:rPr>
              <a:t>Banker</a:t>
            </a:r>
            <a:r>
              <a:rPr lang="es-ES" b="1" dirty="0" smtClean="0">
                <a:latin typeface="Garamond" pitchFamily="18" charset="0"/>
              </a:rPr>
              <a:t>, </a:t>
            </a:r>
            <a:r>
              <a:rPr lang="es-ES" b="1" dirty="0" err="1" smtClean="0">
                <a:latin typeface="Garamond" pitchFamily="18" charset="0"/>
              </a:rPr>
              <a:t>Charnes</a:t>
            </a:r>
            <a:r>
              <a:rPr lang="es-ES" b="1" dirty="0" smtClean="0">
                <a:latin typeface="Garamond" pitchFamily="18" charset="0"/>
              </a:rPr>
              <a:t> y Cooper) de rendimientos variables: </a:t>
            </a:r>
            <a:r>
              <a:rPr lang="es-ES" dirty="0" smtClean="0">
                <a:latin typeface="Garamond" pitchFamily="18" charset="0"/>
              </a:rPr>
              <a:t>Los rendimientos pueden ser constantes si multiplicar por t lis inputs multiplica por t los outputs, crecientes si el incremento en outputs es superior a t o decrecientes, si es inferior a t.</a:t>
            </a:r>
          </a:p>
          <a:p>
            <a:pPr algn="just"/>
            <a:endParaRPr lang="es-ES" dirty="0" smtClean="0">
              <a:latin typeface="Garamond" pitchFamily="18" charset="0"/>
            </a:endParaRPr>
          </a:p>
          <a:p>
            <a:pPr algn="just"/>
            <a:endParaRPr lang="es-ES" dirty="0" smtClean="0">
              <a:latin typeface="Garamond" pitchFamily="18" charset="0"/>
            </a:endParaRPr>
          </a:p>
          <a:p>
            <a:pPr algn="just"/>
            <a:r>
              <a:rPr lang="es-ES" dirty="0" smtClean="0">
                <a:latin typeface="Garamond" pitchFamily="18" charset="0"/>
              </a:rPr>
              <a:t>La comparación entre los resultados obtenidos con CCR y BCC permiten descomponer l aparte de la ineficiencia que se debe a la escala.</a:t>
            </a:r>
          </a:p>
          <a:p>
            <a:pPr algn="just"/>
            <a:endParaRPr lang="es-ES" dirty="0" smtClean="0">
              <a:latin typeface="Garamond" pitchFamily="18" charset="0"/>
            </a:endParaRPr>
          </a:p>
          <a:p>
            <a:pPr algn="just"/>
            <a:endParaRPr lang="es-ES" dirty="0" smtClean="0">
              <a:latin typeface="Garamond" pitchFamily="18" charset="0"/>
            </a:endParaRPr>
          </a:p>
          <a:p>
            <a:pPr algn="just"/>
            <a:r>
              <a:rPr lang="es-ES" dirty="0" smtClean="0">
                <a:latin typeface="Garamond" pitchFamily="18" charset="0"/>
              </a:rPr>
              <a:t>Veamos un ejemplo con 2 input y 1 output</a:t>
            </a:r>
          </a:p>
          <a:p>
            <a:pPr algn="just"/>
            <a:endParaRPr lang="es-ES" dirty="0" smtClean="0">
              <a:latin typeface="Garamond" pitchFamily="18" charset="0"/>
            </a:endParaRPr>
          </a:p>
          <a:p>
            <a:pPr algn="just"/>
            <a:endParaRPr lang="es-ES" dirty="0">
              <a:latin typeface="Garamond" pitchFamily="18" charset="0"/>
            </a:endParaRPr>
          </a:p>
        </p:txBody>
      </p:sp>
      <p:pic>
        <p:nvPicPr>
          <p:cNvPr id="6" name="Picture 3"/>
          <p:cNvPicPr>
            <a:picLocks noChangeAspect="1" noChangeArrowheads="1"/>
          </p:cNvPicPr>
          <p:nvPr/>
        </p:nvPicPr>
        <p:blipFill>
          <a:blip r:embed="rId5"/>
          <a:srcRect l="12305" t="14649" r="53710" b="63378"/>
          <a:stretch>
            <a:fillRect/>
          </a:stretch>
        </p:blipFill>
        <p:spPr bwMode="auto">
          <a:xfrm>
            <a:off x="4500562" y="5000636"/>
            <a:ext cx="2786082" cy="144107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pic>
        <p:nvPicPr>
          <p:cNvPr id="11265" name="Picture 1"/>
          <p:cNvPicPr>
            <a:picLocks noChangeAspect="1" noChangeArrowheads="1"/>
          </p:cNvPicPr>
          <p:nvPr/>
        </p:nvPicPr>
        <p:blipFill>
          <a:blip r:embed="rId3"/>
          <a:srcRect l="12531" t="19349" r="18918" b="58538"/>
          <a:stretch>
            <a:fillRect/>
          </a:stretch>
        </p:blipFill>
        <p:spPr bwMode="auto">
          <a:xfrm>
            <a:off x="642910" y="285728"/>
            <a:ext cx="6643734" cy="1714512"/>
          </a:xfrm>
          <a:prstGeom prst="rect">
            <a:avLst/>
          </a:prstGeom>
          <a:noFill/>
          <a:ln w="9525">
            <a:noFill/>
            <a:miter lim="800000"/>
            <a:headEnd/>
            <a:tailEnd/>
          </a:ln>
          <a:effectLst/>
        </p:spPr>
      </p:pic>
      <p:pic>
        <p:nvPicPr>
          <p:cNvPr id="11266" name="Picture 2"/>
          <p:cNvPicPr>
            <a:picLocks noChangeAspect="1" noChangeArrowheads="1"/>
          </p:cNvPicPr>
          <p:nvPr/>
        </p:nvPicPr>
        <p:blipFill>
          <a:blip r:embed="rId4"/>
          <a:srcRect l="12933" t="18718" r="17640" b="58310"/>
          <a:stretch>
            <a:fillRect/>
          </a:stretch>
        </p:blipFill>
        <p:spPr bwMode="auto">
          <a:xfrm>
            <a:off x="642910" y="2143116"/>
            <a:ext cx="6643734" cy="1796456"/>
          </a:xfrm>
          <a:prstGeom prst="rect">
            <a:avLst/>
          </a:prstGeom>
          <a:noFill/>
          <a:ln w="9525">
            <a:noFill/>
            <a:miter lim="800000"/>
            <a:headEnd/>
            <a:tailEnd/>
          </a:ln>
          <a:effectLst/>
        </p:spPr>
      </p:pic>
      <p:sp>
        <p:nvSpPr>
          <p:cNvPr id="6" name="5 CuadroTexto"/>
          <p:cNvSpPr txBox="1"/>
          <p:nvPr/>
        </p:nvSpPr>
        <p:spPr>
          <a:xfrm>
            <a:off x="7358082" y="285728"/>
            <a:ext cx="1571636" cy="5632311"/>
          </a:xfrm>
          <a:prstGeom prst="rect">
            <a:avLst/>
          </a:prstGeom>
          <a:noFill/>
        </p:spPr>
        <p:txBody>
          <a:bodyPr wrap="square" rtlCol="0">
            <a:spAutoFit/>
          </a:bodyPr>
          <a:lstStyle/>
          <a:p>
            <a:r>
              <a:rPr lang="es-ES" dirty="0" smtClean="0">
                <a:latin typeface="Garamond" pitchFamily="18" charset="0"/>
              </a:rPr>
              <a:t>Con rendimientos constantes</a:t>
            </a:r>
          </a:p>
          <a:p>
            <a:r>
              <a:rPr lang="es-ES" dirty="0" smtClean="0">
                <a:latin typeface="Garamond" pitchFamily="18" charset="0"/>
              </a:rPr>
              <a:t>(min input </a:t>
            </a:r>
          </a:p>
          <a:p>
            <a:r>
              <a:rPr lang="es-ES" dirty="0" smtClean="0">
                <a:latin typeface="Garamond" pitchFamily="18" charset="0"/>
              </a:rPr>
              <a:t>o </a:t>
            </a:r>
            <a:r>
              <a:rPr lang="es-ES" dirty="0" err="1" smtClean="0">
                <a:latin typeface="Garamond" pitchFamily="18" charset="0"/>
              </a:rPr>
              <a:t>max</a:t>
            </a:r>
            <a:r>
              <a:rPr lang="es-ES" dirty="0" smtClean="0">
                <a:latin typeface="Garamond" pitchFamily="18" charset="0"/>
              </a:rPr>
              <a:t> output)</a:t>
            </a:r>
          </a:p>
          <a:p>
            <a:endParaRPr lang="es-ES" dirty="0" smtClean="0">
              <a:latin typeface="Garamond" pitchFamily="18" charset="0"/>
            </a:endParaRPr>
          </a:p>
          <a:p>
            <a:endParaRPr lang="es-ES" dirty="0" smtClean="0">
              <a:latin typeface="Garamond" pitchFamily="18" charset="0"/>
            </a:endParaRPr>
          </a:p>
          <a:p>
            <a:r>
              <a:rPr lang="es-ES" dirty="0" smtClean="0">
                <a:latin typeface="Garamond" pitchFamily="18" charset="0"/>
              </a:rPr>
              <a:t>Con rendimientos variables y maximización de  output</a:t>
            </a:r>
          </a:p>
          <a:p>
            <a:endParaRPr lang="es-ES" dirty="0" smtClean="0">
              <a:latin typeface="Garamond" pitchFamily="18" charset="0"/>
            </a:endParaRPr>
          </a:p>
          <a:p>
            <a:endParaRPr lang="es-ES" dirty="0" smtClean="0">
              <a:latin typeface="Garamond" pitchFamily="18" charset="0"/>
            </a:endParaRPr>
          </a:p>
          <a:p>
            <a:endParaRPr lang="es-ES" dirty="0" smtClean="0">
              <a:latin typeface="Garamond" pitchFamily="18" charset="0"/>
            </a:endParaRPr>
          </a:p>
          <a:p>
            <a:r>
              <a:rPr lang="es-ES" dirty="0" smtClean="0">
                <a:latin typeface="Garamond" pitchFamily="18" charset="0"/>
              </a:rPr>
              <a:t>Con rendimientos constantes y minimización de input</a:t>
            </a:r>
            <a:endParaRPr lang="es-ES" dirty="0">
              <a:latin typeface="Garamond" pitchFamily="18" charset="0"/>
            </a:endParaRPr>
          </a:p>
        </p:txBody>
      </p:sp>
      <p:pic>
        <p:nvPicPr>
          <p:cNvPr id="11267" name="Picture 3"/>
          <p:cNvPicPr>
            <a:picLocks noChangeAspect="1" noChangeArrowheads="1"/>
          </p:cNvPicPr>
          <p:nvPr/>
        </p:nvPicPr>
        <p:blipFill>
          <a:blip r:embed="rId5"/>
          <a:srcRect l="12891" t="19043" r="17968" b="58984"/>
          <a:stretch>
            <a:fillRect/>
          </a:stretch>
        </p:blipFill>
        <p:spPr bwMode="auto">
          <a:xfrm>
            <a:off x="571472" y="4214818"/>
            <a:ext cx="6715172" cy="163459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42844" y="13"/>
          <a:ext cx="8715434" cy="6835339"/>
        </p:xfrm>
        <a:graphic>
          <a:graphicData uri="http://schemas.openxmlformats.org/drawingml/2006/table">
            <a:tbl>
              <a:tblPr/>
              <a:tblGrid>
                <a:gridCol w="527011"/>
                <a:gridCol w="527011"/>
                <a:gridCol w="527011"/>
                <a:gridCol w="527011"/>
                <a:gridCol w="781732"/>
                <a:gridCol w="772948"/>
                <a:gridCol w="746597"/>
                <a:gridCol w="781732"/>
                <a:gridCol w="746597"/>
                <a:gridCol w="606061"/>
                <a:gridCol w="836629"/>
                <a:gridCol w="808083"/>
                <a:gridCol w="527011"/>
              </a:tblGrid>
              <a:tr h="125124">
                <a:tc gridSpan="2">
                  <a:txBody>
                    <a:bodyPr/>
                    <a:lstStyle/>
                    <a:p>
                      <a:pPr algn="l" fontAlgn="b"/>
                      <a:r>
                        <a:rPr lang="es-ES" sz="800" b="0" i="0" u="none" strike="noStrike">
                          <a:solidFill>
                            <a:srgbClr val="000000"/>
                          </a:solidFill>
                          <a:latin typeface="Calibri"/>
                        </a:rPr>
                        <a:t>2 input y un output</a:t>
                      </a:r>
                    </a:p>
                  </a:txBody>
                  <a:tcPr marL="0" marR="0" marT="0" marB="0" anchor="b">
                    <a:lnL>
                      <a:noFill/>
                    </a:lnL>
                    <a:lnR>
                      <a:noFill/>
                    </a:lnR>
                    <a:lnT>
                      <a:noFill/>
                    </a:lnT>
                    <a:lnB>
                      <a:noFill/>
                    </a:lnB>
                    <a:solidFill>
                      <a:srgbClr val="FFFF00"/>
                    </a:solidFill>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r>
              <a:tr h="250249">
                <a:tc gridSpan="4">
                  <a:txBody>
                    <a:bodyPr/>
                    <a:lstStyle/>
                    <a:p>
                      <a:pPr algn="l" fontAlgn="b"/>
                      <a:r>
                        <a:rPr lang="es-ES" sz="800" b="1" i="0" u="none" strike="noStrike">
                          <a:solidFill>
                            <a:srgbClr val="000000"/>
                          </a:solidFill>
                          <a:latin typeface="Calibri"/>
                        </a:rPr>
                        <a:t>Rendimientos constantes, maximización de output</a:t>
                      </a:r>
                    </a:p>
                  </a:txBody>
                  <a:tcPr marL="0" marR="0" marT="0" marB="0" anchor="b">
                    <a:lnL>
                      <a:noFill/>
                    </a:lnL>
                    <a:lnR>
                      <a:noFill/>
                    </a:lnR>
                    <a:lnT>
                      <a:noFill/>
                    </a:lnT>
                    <a:lnB>
                      <a:noFill/>
                    </a:lnB>
                    <a:solidFill>
                      <a:srgbClr val="D8D8D8"/>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r>
              <a:tr h="250249">
                <a:tc>
                  <a:txBody>
                    <a:bodyPr/>
                    <a:lstStyle/>
                    <a:p>
                      <a:pPr algn="l" fontAlgn="b"/>
                      <a:r>
                        <a:rPr lang="es-ES" sz="800" b="0" i="0" u="none" strike="noStrike">
                          <a:solidFill>
                            <a:srgbClr val="000000"/>
                          </a:solidFill>
                          <a:latin typeface="Calibri"/>
                        </a:rPr>
                        <a:t>Unit name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Comparison ID</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Score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RTS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Ventas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Ventas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Ventas</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A</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85,71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1,17</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16,7</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B</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63,16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1,58</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58,3</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C</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D</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E</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F</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92,31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1,08</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8,3</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G</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1,67</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66,7</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H</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77,42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5,5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5,5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1,29</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29,2</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I</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1,33</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33,3</a:t>
                      </a:r>
                    </a:p>
                  </a:txBody>
                  <a:tcPr marL="0" marR="0" marT="0" marB="0" anchor="b">
                    <a:lnL>
                      <a:noFill/>
                    </a:lnL>
                    <a:lnR>
                      <a:noFill/>
                    </a:lnR>
                    <a:lnT>
                      <a:noFill/>
                    </a:lnT>
                    <a:lnB>
                      <a:noFill/>
                    </a:lnB>
                  </a:tcPr>
                </a:tc>
              </a:tr>
              <a:tr h="125124">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r>
              <a:tr h="125124">
                <a:tc gridSpan="4">
                  <a:txBody>
                    <a:bodyPr/>
                    <a:lstStyle/>
                    <a:p>
                      <a:pPr algn="l" fontAlgn="b"/>
                      <a:r>
                        <a:rPr lang="es-ES" sz="800" b="1" i="0" u="none" strike="noStrike">
                          <a:solidFill>
                            <a:srgbClr val="000000"/>
                          </a:solidFill>
                          <a:latin typeface="Calibri"/>
                        </a:rPr>
                        <a:t>Rendimientos variables, minimización de intput</a:t>
                      </a:r>
                    </a:p>
                  </a:txBody>
                  <a:tcPr marL="0" marR="0" marT="0" marB="0" anchor="b">
                    <a:lnL>
                      <a:noFill/>
                    </a:lnL>
                    <a:lnR>
                      <a:noFill/>
                    </a:lnR>
                    <a:lnT>
                      <a:noFill/>
                    </a:lnT>
                    <a:lnB>
                      <a:noFill/>
                    </a:lnB>
                    <a:solidFill>
                      <a:srgbClr val="D8D8D8"/>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r>
              <a:tr h="250249">
                <a:tc>
                  <a:txBody>
                    <a:bodyPr/>
                    <a:lstStyle/>
                    <a:p>
                      <a:pPr algn="l" fontAlgn="b"/>
                      <a:r>
                        <a:rPr lang="es-ES" sz="800" b="0" i="0" u="none" strike="noStrike">
                          <a:solidFill>
                            <a:srgbClr val="000000"/>
                          </a:solidFill>
                          <a:latin typeface="Calibri"/>
                        </a:rPr>
                        <a:t>Unit name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Comparison ID</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Score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RTS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Ventas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Ventas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Ventas</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A</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85,71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3,43</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2,57</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-14,3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-14,3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B</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63,16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4,42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1,89</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-36,8</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-36,8</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C</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8</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8</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D</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E</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F</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92,31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5</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4,62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1,85</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G</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3,6</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H</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77,42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5,5</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4,26</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1,94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-22,6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-22,6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I</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4,5</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1,87</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r>
              <a:tr h="227005">
                <a:tc gridSpan="4">
                  <a:txBody>
                    <a:bodyPr/>
                    <a:lstStyle/>
                    <a:p>
                      <a:pPr algn="l" fontAlgn="b"/>
                      <a:r>
                        <a:rPr lang="es-ES" sz="800" b="1" i="0" u="none" strike="noStrike">
                          <a:solidFill>
                            <a:srgbClr val="000000"/>
                          </a:solidFill>
                          <a:latin typeface="Calibri"/>
                        </a:rPr>
                        <a:t>Rendimientos variables, maximización de output</a:t>
                      </a:r>
                    </a:p>
                  </a:txBody>
                  <a:tcPr marL="0" marR="0" marT="0" marB="0" anchor="b">
                    <a:lnL>
                      <a:noFill/>
                    </a:lnL>
                    <a:lnR>
                      <a:noFill/>
                    </a:lnR>
                    <a:lnT>
                      <a:noFill/>
                    </a:lnT>
                    <a:lnB>
                      <a:noFill/>
                    </a:lnB>
                    <a:solidFill>
                      <a:srgbClr val="D8D8D8"/>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r>
              <a:tr h="250249">
                <a:tc>
                  <a:txBody>
                    <a:bodyPr/>
                    <a:lstStyle/>
                    <a:p>
                      <a:pPr algn="l" fontAlgn="b"/>
                      <a:r>
                        <a:rPr lang="es-ES" sz="800" b="0" i="0" u="none" strike="noStrike">
                          <a:solidFill>
                            <a:srgbClr val="000000"/>
                          </a:solidFill>
                          <a:latin typeface="Calibri"/>
                        </a:rPr>
                        <a:t>Unit name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Comparison ID</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Score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RTS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Ventas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Ventas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Ventas</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A</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-33,3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B</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-42,9</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-33,3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C</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D</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E</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F</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5</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G</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-33,3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-50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H</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5,5</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-27,3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I</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solidFill>
                      <a:srgbClr val="D8D8D8"/>
                    </a:solidFill>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-33,3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r>
              <a:tr h="227005">
                <a:tc gridSpan="4">
                  <a:txBody>
                    <a:bodyPr/>
                    <a:lstStyle/>
                    <a:p>
                      <a:pPr algn="l" fontAlgn="b"/>
                      <a:r>
                        <a:rPr lang="es-ES" sz="800" b="1" i="0" u="none" strike="noStrike">
                          <a:solidFill>
                            <a:srgbClr val="000000"/>
                          </a:solidFill>
                          <a:latin typeface="Calibri"/>
                        </a:rPr>
                        <a:t>Rendimientos variables, minimización de output</a:t>
                      </a:r>
                    </a:p>
                  </a:txBody>
                  <a:tcPr marL="0" marR="0" marT="0" marB="0" anchor="b">
                    <a:lnL>
                      <a:noFill/>
                    </a:lnL>
                    <a:lnR>
                      <a:noFill/>
                    </a:lnR>
                    <a:lnT>
                      <a:noFill/>
                    </a:lnT>
                    <a:lnB>
                      <a:noFill/>
                    </a:lnB>
                    <a:solidFill>
                      <a:srgbClr val="D8D8D8"/>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800" b="0" i="0" u="none" strike="noStrike">
                        <a:solidFill>
                          <a:srgbClr val="000000"/>
                        </a:solidFill>
                        <a:latin typeface="Calibri"/>
                      </a:endParaRPr>
                    </a:p>
                  </a:txBody>
                  <a:tcPr marL="0" marR="0" marT="0" marB="0" anchor="b">
                    <a:lnL>
                      <a:noFill/>
                    </a:lnL>
                    <a:lnR>
                      <a:noFill/>
                    </a:lnR>
                    <a:lnT>
                      <a:noFill/>
                    </a:lnT>
                    <a:lnB>
                      <a:noFill/>
                    </a:lnB>
                  </a:tcPr>
                </a:tc>
              </a:tr>
              <a:tr h="250249">
                <a:tc>
                  <a:txBody>
                    <a:bodyPr/>
                    <a:lstStyle/>
                    <a:p>
                      <a:pPr algn="l" fontAlgn="b"/>
                      <a:r>
                        <a:rPr lang="es-ES" sz="800" b="0" i="0" u="none" strike="noStrike">
                          <a:solidFill>
                            <a:srgbClr val="000000"/>
                          </a:solidFill>
                          <a:latin typeface="Calibri"/>
                        </a:rPr>
                        <a:t>Unit name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Comparison ID</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Score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RTS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Actual Ventas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Target Ventas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Empleados</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Superficie</a:t>
                      </a:r>
                    </a:p>
                  </a:txBody>
                  <a:tcPr marL="0" marR="0" marT="0" marB="0" anchor="b">
                    <a:lnL>
                      <a:noFill/>
                    </a:lnL>
                    <a:lnR>
                      <a:noFill/>
                    </a:lnR>
                    <a:lnT>
                      <a:noFill/>
                    </a:lnT>
                    <a:lnB>
                      <a:noFill/>
                    </a:lnB>
                  </a:tcPr>
                </a:tc>
                <a:tc>
                  <a:txBody>
                    <a:bodyPr/>
                    <a:lstStyle/>
                    <a:p>
                      <a:pPr algn="l" fontAlgn="b"/>
                      <a:r>
                        <a:rPr lang="es-ES" sz="800" b="0" i="0" u="none" strike="noStrike">
                          <a:solidFill>
                            <a:srgbClr val="000000"/>
                          </a:solidFill>
                          <a:latin typeface="Calibri"/>
                        </a:rPr>
                        <a:t>Percent Ventas</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A</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85,71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3,43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-14,3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-14,3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B</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63,16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4,42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1,89</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-36,8</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-36,8</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C</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D</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E</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F</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92,31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4,62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1,85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G</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3,6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H</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77,42</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5,5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4,26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1,94</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-22,6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-22,6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r>
              <a:tr h="125124">
                <a:tc>
                  <a:txBody>
                    <a:bodyPr/>
                    <a:lstStyle/>
                    <a:p>
                      <a:pPr algn="l" fontAlgn="b"/>
                      <a:r>
                        <a:rPr lang="es-ES" sz="800" b="0" i="0" u="none" strike="noStrike">
                          <a:solidFill>
                            <a:srgbClr val="000000"/>
                          </a:solidFill>
                          <a:latin typeface="Calibri"/>
                        </a:rPr>
                        <a:t>I</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75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4,5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1,87</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s-ES" sz="8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s-ES" sz="800" b="0" i="0" u="none" strike="noStrike" dirty="0">
                          <a:solidFill>
                            <a:srgbClr val="000000"/>
                          </a:solidFill>
                          <a:latin typeface="Calibri"/>
                        </a:rPr>
                        <a:t>0</a:t>
                      </a:r>
                    </a:p>
                  </a:txBody>
                  <a:tcPr marL="0" marR="0" marT="0" marB="0" anchor="b">
                    <a:lnL>
                      <a:noFill/>
                    </a:lnL>
                    <a:lnR>
                      <a:noFill/>
                    </a:lnR>
                    <a:lnT>
                      <a:noFill/>
                    </a:lnT>
                    <a:lnB>
                      <a:noFill/>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3"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142844" y="214290"/>
            <a:ext cx="8715436" cy="6463308"/>
          </a:xfrm>
          <a:prstGeom prst="rect">
            <a:avLst/>
          </a:prstGeom>
          <a:noFill/>
        </p:spPr>
        <p:txBody>
          <a:bodyPr wrap="square" rtlCol="0">
            <a:spAutoFit/>
          </a:bodyPr>
          <a:lstStyle/>
          <a:p>
            <a:pPr algn="just"/>
            <a:r>
              <a:rPr lang="es-ES" dirty="0" smtClean="0">
                <a:latin typeface="Garamond" pitchFamily="18" charset="0"/>
              </a:rPr>
              <a:t>Dependiendo del programa de optimización que se plantee, existen mucha variantes de DEA.</a:t>
            </a:r>
          </a:p>
          <a:p>
            <a:pPr algn="just"/>
            <a:endParaRPr lang="es-ES" dirty="0" smtClean="0">
              <a:latin typeface="Garamond" pitchFamily="18" charset="0"/>
            </a:endParaRPr>
          </a:p>
          <a:p>
            <a:pPr algn="just"/>
            <a:r>
              <a:rPr lang="es-ES" dirty="0" smtClean="0">
                <a:latin typeface="Garamond" pitchFamily="18" charset="0"/>
              </a:rPr>
              <a:t>Existe un modelo básico DEA  </a:t>
            </a:r>
            <a:r>
              <a:rPr lang="es-ES" b="1" dirty="0" smtClean="0">
                <a:latin typeface="Garamond" pitchFamily="18" charset="0"/>
              </a:rPr>
              <a:t>CCR</a:t>
            </a:r>
            <a:r>
              <a:rPr lang="es-ES" dirty="0" smtClean="0">
                <a:latin typeface="Garamond" pitchFamily="18" charset="0"/>
              </a:rPr>
              <a:t> (rendimientos constantes, minimización de input, modelo fraccional) creado por </a:t>
            </a:r>
            <a:r>
              <a:rPr lang="es-ES" dirty="0" err="1" smtClean="0">
                <a:latin typeface="Garamond" pitchFamily="18" charset="0"/>
              </a:rPr>
              <a:t>Charnes</a:t>
            </a:r>
            <a:r>
              <a:rPr lang="es-ES" dirty="0" smtClean="0">
                <a:latin typeface="Garamond" pitchFamily="18" charset="0"/>
              </a:rPr>
              <a:t> et al. (1978) a partir del cual se han ido introduciendo variaciones del tipo:</a:t>
            </a:r>
          </a:p>
          <a:p>
            <a:pPr algn="just">
              <a:buFontTx/>
              <a:buChar char="-"/>
            </a:pPr>
            <a:r>
              <a:rPr lang="es-ES" dirty="0" smtClean="0">
                <a:latin typeface="Garamond" pitchFamily="18" charset="0"/>
              </a:rPr>
              <a:t> Transformación a </a:t>
            </a:r>
            <a:r>
              <a:rPr lang="es-ES" b="1" dirty="0" smtClean="0">
                <a:latin typeface="Garamond" pitchFamily="18" charset="0"/>
              </a:rPr>
              <a:t>modelo lineal y no fraccional</a:t>
            </a:r>
          </a:p>
          <a:p>
            <a:pPr algn="just">
              <a:buFontTx/>
              <a:buChar char="-"/>
            </a:pPr>
            <a:r>
              <a:rPr lang="es-ES" dirty="0" smtClean="0">
                <a:latin typeface="Garamond" pitchFamily="18" charset="0"/>
              </a:rPr>
              <a:t> Modificación formulación original fue modificada más tarde por los propios </a:t>
            </a:r>
            <a:r>
              <a:rPr lang="es-ES" dirty="0" err="1" smtClean="0">
                <a:latin typeface="Garamond" pitchFamily="18" charset="0"/>
              </a:rPr>
              <a:t>Charnes</a:t>
            </a:r>
            <a:r>
              <a:rPr lang="es-ES" dirty="0" smtClean="0">
                <a:latin typeface="Garamond" pitchFamily="18" charset="0"/>
              </a:rPr>
              <a:t> et alter (1979) con el fin de que las </a:t>
            </a:r>
            <a:r>
              <a:rPr lang="es-ES" b="1" dirty="0" smtClean="0">
                <a:latin typeface="Garamond" pitchFamily="18" charset="0"/>
              </a:rPr>
              <a:t>ponderaciones alcanzaran valores estrictamente positivos</a:t>
            </a:r>
          </a:p>
          <a:p>
            <a:pPr algn="just">
              <a:buFontTx/>
              <a:buChar char="-"/>
            </a:pPr>
            <a:r>
              <a:rPr lang="es-ES" dirty="0" smtClean="0">
                <a:latin typeface="Garamond" pitchFamily="18" charset="0"/>
              </a:rPr>
              <a:t> Modelo </a:t>
            </a:r>
            <a:r>
              <a:rPr lang="es-ES" b="1" dirty="0" smtClean="0">
                <a:latin typeface="Garamond" pitchFamily="18" charset="0"/>
              </a:rPr>
              <a:t>BCC</a:t>
            </a:r>
            <a:r>
              <a:rPr lang="es-ES" dirty="0" smtClean="0">
                <a:latin typeface="Garamond" pitchFamily="18" charset="0"/>
              </a:rPr>
              <a:t> debido a </a:t>
            </a:r>
            <a:r>
              <a:rPr lang="es-ES" dirty="0" err="1" smtClean="0">
                <a:latin typeface="Garamond" pitchFamily="18" charset="0"/>
              </a:rPr>
              <a:t>Banker</a:t>
            </a:r>
            <a:r>
              <a:rPr lang="es-ES" dirty="0" smtClean="0">
                <a:latin typeface="Garamond" pitchFamily="18" charset="0"/>
              </a:rPr>
              <a:t> et al. 1984 incorpora la posibilidad de ineficiencias debidas a la escala. En estos modelos, en el cálculo del ratio de eficiencia </a:t>
            </a:r>
            <a:r>
              <a:rPr lang="el-GR" dirty="0" smtClean="0">
                <a:latin typeface="Garamond" pitchFamily="18" charset="0"/>
              </a:rPr>
              <a:t>θ</a:t>
            </a:r>
            <a:r>
              <a:rPr lang="es-ES" dirty="0" smtClean="0">
                <a:latin typeface="Garamond" pitchFamily="18" charset="0"/>
              </a:rPr>
              <a:t>, la constante es nula si los rendimientos son constantes, positiva si son decrecientes y negativa si son crecientes.</a:t>
            </a:r>
          </a:p>
          <a:p>
            <a:pPr algn="just">
              <a:buFontTx/>
              <a:buChar char="-"/>
            </a:pPr>
            <a:endParaRPr lang="es-ES" dirty="0" smtClean="0">
              <a:latin typeface="Garamond" pitchFamily="18" charset="0"/>
            </a:endParaRPr>
          </a:p>
          <a:p>
            <a:pPr algn="just">
              <a:buFontTx/>
              <a:buChar char="-"/>
            </a:pPr>
            <a:endParaRPr lang="es-ES" dirty="0" smtClean="0">
              <a:latin typeface="Garamond" pitchFamily="18" charset="0"/>
            </a:endParaRPr>
          </a:p>
          <a:p>
            <a:pPr algn="just">
              <a:buFontTx/>
              <a:buChar char="-"/>
            </a:pPr>
            <a:endParaRPr lang="es-ES" dirty="0" smtClean="0">
              <a:latin typeface="Garamond" pitchFamily="18" charset="0"/>
            </a:endParaRPr>
          </a:p>
          <a:p>
            <a:pPr algn="just">
              <a:buFontTx/>
              <a:buChar char="-"/>
            </a:pPr>
            <a:r>
              <a:rPr lang="es-ES" dirty="0" smtClean="0">
                <a:latin typeface="Garamond" pitchFamily="18" charset="0"/>
              </a:rPr>
              <a:t> Modelos </a:t>
            </a:r>
            <a:r>
              <a:rPr lang="es-ES" b="1" dirty="0" smtClean="0">
                <a:latin typeface="Garamond" pitchFamily="18" charset="0"/>
              </a:rPr>
              <a:t>aditivos:</a:t>
            </a:r>
            <a:r>
              <a:rPr lang="es-ES" dirty="0" smtClean="0">
                <a:latin typeface="Garamond" pitchFamily="18" charset="0"/>
              </a:rPr>
              <a:t> maximizan output y minimizan input al mismo tiempo, evitando tener que escoger la orientación</a:t>
            </a:r>
          </a:p>
          <a:p>
            <a:pPr algn="just">
              <a:buFontTx/>
              <a:buChar char="-"/>
            </a:pPr>
            <a:r>
              <a:rPr lang="es-ES" dirty="0" smtClean="0">
                <a:latin typeface="Garamond" pitchFamily="18" charset="0"/>
              </a:rPr>
              <a:t> Modelos </a:t>
            </a:r>
            <a:r>
              <a:rPr lang="es-ES" b="1" dirty="0" smtClean="0">
                <a:latin typeface="Garamond" pitchFamily="18" charset="0"/>
              </a:rPr>
              <a:t>multiplicativos</a:t>
            </a:r>
            <a:r>
              <a:rPr lang="es-ES" dirty="0" smtClean="0">
                <a:latin typeface="Garamond" pitchFamily="18" charset="0"/>
              </a:rPr>
              <a:t>: permiten concavidades en una zona de la frontera y no concavidades en otras</a:t>
            </a:r>
          </a:p>
          <a:p>
            <a:pPr algn="just">
              <a:buFontTx/>
              <a:buChar char="-"/>
            </a:pPr>
            <a:r>
              <a:rPr lang="es-ES" dirty="0" smtClean="0">
                <a:latin typeface="Garamond" pitchFamily="18" charset="0"/>
              </a:rPr>
              <a:t> Modelos con </a:t>
            </a:r>
            <a:r>
              <a:rPr lang="es-ES" b="1" dirty="0" smtClean="0">
                <a:latin typeface="Garamond" pitchFamily="18" charset="0"/>
              </a:rPr>
              <a:t>variables no discrecionales </a:t>
            </a:r>
            <a:r>
              <a:rPr lang="es-ES" dirty="0" smtClean="0">
                <a:latin typeface="Garamond" pitchFamily="18" charset="0"/>
              </a:rPr>
              <a:t>(inputs no controlables)</a:t>
            </a:r>
          </a:p>
          <a:p>
            <a:pPr algn="just">
              <a:buFontTx/>
              <a:buChar char="-"/>
            </a:pPr>
            <a:r>
              <a:rPr lang="es-ES" dirty="0" smtClean="0">
                <a:latin typeface="Garamond" pitchFamily="18" charset="0"/>
              </a:rPr>
              <a:t> En función de si se admiten datos negativos o no hay modelos DEA </a:t>
            </a:r>
            <a:r>
              <a:rPr lang="es-ES" b="1" dirty="0" err="1" smtClean="0">
                <a:latin typeface="Garamond" pitchFamily="18" charset="0"/>
              </a:rPr>
              <a:t>semipositivos</a:t>
            </a:r>
            <a:r>
              <a:rPr lang="es-ES" dirty="0" smtClean="0">
                <a:latin typeface="Garamond" pitchFamily="18" charset="0"/>
              </a:rPr>
              <a:t> (datos no negativos y al menos un positivo), y </a:t>
            </a:r>
            <a:r>
              <a:rPr lang="es-ES" b="1" dirty="0" smtClean="0">
                <a:latin typeface="Garamond" pitchFamily="18" charset="0"/>
              </a:rPr>
              <a:t>libres</a:t>
            </a:r>
            <a:r>
              <a:rPr lang="es-ES" dirty="0" smtClean="0">
                <a:latin typeface="Garamond" pitchFamily="18" charset="0"/>
              </a:rPr>
              <a:t>, si admiten todo tipo de datos.</a:t>
            </a:r>
          </a:p>
          <a:p>
            <a:pPr algn="just">
              <a:buFontTx/>
              <a:buChar char="-"/>
            </a:pPr>
            <a:r>
              <a:rPr lang="es-ES" dirty="0" smtClean="0">
                <a:latin typeface="Garamond" pitchFamily="18" charset="0"/>
              </a:rPr>
              <a:t> Modelos de eficiencia </a:t>
            </a:r>
            <a:r>
              <a:rPr lang="es-ES" b="1" dirty="0" smtClean="0">
                <a:latin typeface="Garamond" pitchFamily="18" charset="0"/>
              </a:rPr>
              <a:t>técnica o </a:t>
            </a:r>
            <a:r>
              <a:rPr lang="es-ES" b="1" dirty="0" err="1" smtClean="0">
                <a:latin typeface="Garamond" pitchFamily="18" charset="0"/>
              </a:rPr>
              <a:t>mix</a:t>
            </a:r>
            <a:r>
              <a:rPr lang="es-ES" dirty="0" smtClean="0">
                <a:latin typeface="Garamond" pitchFamily="18" charset="0"/>
              </a:rPr>
              <a:t>: se refieren a si miden la eficiencia técnica exclusivamente, o si además añaden las holguras (respectivamente).</a:t>
            </a:r>
            <a:endParaRPr lang="es-ES" dirty="0">
              <a:latin typeface="Garamond" pitchFamily="18"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193" name="Object 1"/>
          <p:cNvGraphicFramePr>
            <a:graphicFrameLocks noChangeAspect="1"/>
          </p:cNvGraphicFramePr>
          <p:nvPr/>
        </p:nvGraphicFramePr>
        <p:xfrm>
          <a:off x="1571604" y="3500438"/>
          <a:ext cx="3086100" cy="428625"/>
        </p:xfrm>
        <a:graphic>
          <a:graphicData uri="http://schemas.openxmlformats.org/presentationml/2006/ole">
            <p:oleObj spid="_x0000_s8193" name="Ecuación" r:id="rId4" imgW="3086100" imgH="43180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428596" y="500042"/>
            <a:ext cx="8429684" cy="5078313"/>
          </a:xfrm>
          <a:prstGeom prst="rect">
            <a:avLst/>
          </a:prstGeom>
          <a:noFill/>
        </p:spPr>
        <p:txBody>
          <a:bodyPr wrap="square" rtlCol="0">
            <a:spAutoFit/>
          </a:bodyPr>
          <a:lstStyle/>
          <a:p>
            <a:r>
              <a:rPr lang="es-ES" b="1" dirty="0" smtClean="0">
                <a:solidFill>
                  <a:srgbClr val="C00000"/>
                </a:solidFill>
                <a:latin typeface="Garamond" pitchFamily="18" charset="0"/>
              </a:rPr>
              <a:t>1.</a:t>
            </a:r>
            <a:r>
              <a:rPr lang="es-ES" dirty="0" smtClean="0">
                <a:latin typeface="Garamond" pitchFamily="18" charset="0"/>
              </a:rPr>
              <a:t> </a:t>
            </a:r>
            <a:r>
              <a:rPr lang="es-ES" b="1" dirty="0" smtClean="0">
                <a:solidFill>
                  <a:srgbClr val="C00000"/>
                </a:solidFill>
                <a:latin typeface="Garamond" pitchFamily="18" charset="0"/>
              </a:rPr>
              <a:t>Qué es el Análisis de Envolvente de Datos y cómo se interpreta intuitivamente</a:t>
            </a:r>
          </a:p>
          <a:p>
            <a:endParaRPr lang="es-ES" dirty="0" smtClean="0">
              <a:latin typeface="Garamond" pitchFamily="18" charset="0"/>
            </a:endParaRPr>
          </a:p>
          <a:p>
            <a:endParaRPr lang="es-ES" dirty="0" smtClean="0">
              <a:latin typeface="Garamond" pitchFamily="18" charset="0"/>
            </a:endParaRPr>
          </a:p>
          <a:p>
            <a:r>
              <a:rPr lang="es-ES" dirty="0" smtClean="0">
                <a:latin typeface="Garamond" pitchFamily="18" charset="0"/>
              </a:rPr>
              <a:t>El análisis de envolvente de datos DEA es un método de medición de la eficiencia técnica no </a:t>
            </a:r>
            <a:r>
              <a:rPr lang="es-ES" dirty="0" err="1" smtClean="0">
                <a:latin typeface="Garamond" pitchFamily="18" charset="0"/>
              </a:rPr>
              <a:t>paramétrico</a:t>
            </a:r>
            <a:r>
              <a:rPr lang="es-ES" dirty="0" smtClean="0">
                <a:latin typeface="Garamond" pitchFamily="18" charset="0"/>
              </a:rPr>
              <a:t>.</a:t>
            </a:r>
          </a:p>
          <a:p>
            <a:endParaRPr lang="es-ES" dirty="0" smtClean="0">
              <a:latin typeface="Garamond" pitchFamily="18" charset="0"/>
            </a:endParaRPr>
          </a:p>
          <a:p>
            <a:r>
              <a:rPr lang="es-ES" dirty="0" smtClean="0">
                <a:latin typeface="Garamond" pitchFamily="18" charset="0"/>
              </a:rPr>
              <a:t>No </a:t>
            </a:r>
            <a:r>
              <a:rPr lang="es-ES" dirty="0" err="1" smtClean="0">
                <a:latin typeface="Garamond" pitchFamily="18" charset="0"/>
              </a:rPr>
              <a:t>paramétrico</a:t>
            </a:r>
            <a:r>
              <a:rPr lang="es-ES" dirty="0" smtClean="0">
                <a:latin typeface="Garamond" pitchFamily="18" charset="0"/>
              </a:rPr>
              <a:t> quiere decir que se trabaja asumiendo desconocimiento de la función de producción -que vincula la relación eficiente entre input(s) y output(s)-, y se deja que se sean los propios datos los que determinen cuál es el mejor comportamiento, el más eficiente, o la frontera de referencia.</a:t>
            </a:r>
          </a:p>
          <a:p>
            <a:endParaRPr lang="es-ES" dirty="0">
              <a:latin typeface="Garamond" pitchFamily="18" charset="0"/>
            </a:endParaRPr>
          </a:p>
          <a:p>
            <a:r>
              <a:rPr lang="es-ES" dirty="0" smtClean="0">
                <a:latin typeface="Garamond" pitchFamily="18" charset="0"/>
              </a:rPr>
              <a:t>Al ser los propios datos los que determinan la frontera eficiente, cada conjunto de datos analizado, dará lugar a una frontera diferente.  </a:t>
            </a:r>
          </a:p>
          <a:p>
            <a:endParaRPr lang="es-ES" dirty="0">
              <a:latin typeface="Garamond" pitchFamily="18" charset="0"/>
            </a:endParaRPr>
          </a:p>
          <a:p>
            <a:r>
              <a:rPr lang="es-ES" dirty="0" smtClean="0">
                <a:latin typeface="Garamond" pitchFamily="18" charset="0"/>
              </a:rPr>
              <a:t>La explicación gráfica clarifica, pero es posible solamente en problemas de dimensión 2 (un input y un output) ó 3 (2 inputs y un output, o bien dos outputs y un input)</a:t>
            </a:r>
          </a:p>
          <a:p>
            <a:endParaRPr lang="es-ES" dirty="0">
              <a:latin typeface="Garamond" pitchFamily="18" charset="0"/>
            </a:endParaRPr>
          </a:p>
          <a:p>
            <a:r>
              <a:rPr lang="es-ES" dirty="0" smtClean="0">
                <a:latin typeface="Garamond" pitchFamily="18" charset="0"/>
              </a:rPr>
              <a:t>Veamos algunos ejemplos:</a:t>
            </a:r>
            <a:endParaRPr lang="es-ES" dirty="0">
              <a:latin typeface="Garamond"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142844" y="142852"/>
            <a:ext cx="8929718" cy="7571303"/>
          </a:xfrm>
          <a:prstGeom prst="rect">
            <a:avLst/>
          </a:prstGeom>
          <a:noFill/>
        </p:spPr>
        <p:txBody>
          <a:bodyPr wrap="square" rtlCol="0">
            <a:spAutoFit/>
          </a:bodyPr>
          <a:lstStyle/>
          <a:p>
            <a:r>
              <a:rPr lang="es-ES" b="1" dirty="0" smtClean="0">
                <a:solidFill>
                  <a:srgbClr val="C00000"/>
                </a:solidFill>
                <a:latin typeface="Garamond" pitchFamily="18" charset="0"/>
              </a:rPr>
              <a:t>¿Qué tipo de modelo escoger? </a:t>
            </a:r>
            <a:r>
              <a:rPr lang="es-ES" dirty="0" smtClean="0">
                <a:latin typeface="Garamond" pitchFamily="18" charset="0"/>
              </a:rPr>
              <a:t>Depende……</a:t>
            </a:r>
          </a:p>
          <a:p>
            <a:pPr algn="just"/>
            <a:endParaRPr lang="es-ES" b="1" dirty="0" smtClean="0">
              <a:solidFill>
                <a:srgbClr val="C00000"/>
              </a:solidFill>
              <a:latin typeface="Garamond" pitchFamily="18" charset="0"/>
            </a:endParaRPr>
          </a:p>
          <a:p>
            <a:pPr algn="just"/>
            <a:r>
              <a:rPr lang="es-ES" dirty="0" smtClean="0">
                <a:latin typeface="Garamond" pitchFamily="18" charset="0"/>
              </a:rPr>
              <a:t>La elección entre </a:t>
            </a:r>
            <a:r>
              <a:rPr lang="es-ES" b="1" dirty="0" smtClean="0">
                <a:latin typeface="Garamond" pitchFamily="18" charset="0"/>
              </a:rPr>
              <a:t>rendimientos constantes o variables</a:t>
            </a:r>
            <a:r>
              <a:rPr lang="es-ES" dirty="0" smtClean="0">
                <a:latin typeface="Garamond" pitchFamily="18" charset="0"/>
              </a:rPr>
              <a:t>, debe estar apoyada en la lógica de la función de producción. Si bien no es necesario hacerla explícita, sí puede comprobarse en análisis que utilizan otras metodología el tipo de función que se presupone. Hay que tener en cuenta que en al análisis de regresión la función de producción considera un solo output, y no múltiples como permite DEA.</a:t>
            </a:r>
          </a:p>
          <a:p>
            <a:pPr algn="just"/>
            <a:endParaRPr lang="es-ES" dirty="0" smtClean="0">
              <a:latin typeface="Garamond" pitchFamily="18" charset="0"/>
            </a:endParaRPr>
          </a:p>
          <a:p>
            <a:pPr algn="just"/>
            <a:r>
              <a:rPr lang="es-ES" dirty="0" smtClean="0">
                <a:latin typeface="Garamond" pitchFamily="18" charset="0"/>
              </a:rPr>
              <a:t>Entre orientación de </a:t>
            </a:r>
            <a:r>
              <a:rPr lang="es-ES" b="1" dirty="0" smtClean="0">
                <a:latin typeface="Garamond" pitchFamily="18" charset="0"/>
              </a:rPr>
              <a:t>minimización de input o maximización de output</a:t>
            </a:r>
            <a:r>
              <a:rPr lang="es-ES" dirty="0" smtClean="0">
                <a:latin typeface="Garamond" pitchFamily="18" charset="0"/>
              </a:rPr>
              <a:t>, la elección depende de en qué forma quieran recibirse las recomendaciones. Si el output está establecido en un nivel determinado, tendrá más sentido minimizar los inputs. Si el personal (u otros inputs) no se pueden reducir, tendrá más sentido maximizar el output.</a:t>
            </a:r>
          </a:p>
          <a:p>
            <a:pPr algn="just"/>
            <a:r>
              <a:rPr lang="es-ES" dirty="0" smtClean="0">
                <a:latin typeface="Garamond" pitchFamily="18" charset="0"/>
              </a:rPr>
              <a:t>Existen modelos (aditivos y que incorporan las holguras) que tienen en cuenta min input y </a:t>
            </a:r>
            <a:r>
              <a:rPr lang="es-ES" dirty="0" err="1" smtClean="0">
                <a:latin typeface="Garamond" pitchFamily="18" charset="0"/>
              </a:rPr>
              <a:t>max</a:t>
            </a:r>
            <a:r>
              <a:rPr lang="es-ES" dirty="0" smtClean="0">
                <a:latin typeface="Garamond" pitchFamily="18" charset="0"/>
              </a:rPr>
              <a:t> output simultáneamente.</a:t>
            </a:r>
          </a:p>
          <a:p>
            <a:pPr algn="just"/>
            <a:endParaRPr lang="es-ES" dirty="0" smtClean="0">
              <a:latin typeface="Garamond" pitchFamily="18" charset="0"/>
            </a:endParaRPr>
          </a:p>
          <a:p>
            <a:pPr algn="just"/>
            <a:r>
              <a:rPr lang="es-ES" dirty="0" smtClean="0">
                <a:latin typeface="Garamond" pitchFamily="18" charset="0"/>
              </a:rPr>
              <a:t>Con respecto al </a:t>
            </a:r>
            <a:r>
              <a:rPr lang="es-ES" b="1" dirty="0" smtClean="0">
                <a:latin typeface="Garamond" pitchFamily="18" charset="0"/>
              </a:rPr>
              <a:t>número de inputs y outputs </a:t>
            </a:r>
            <a:r>
              <a:rPr lang="es-ES" dirty="0" smtClean="0">
                <a:latin typeface="Garamond" pitchFamily="18" charset="0"/>
              </a:rPr>
              <a:t>que se incluyen, si el nº de </a:t>
            </a:r>
            <a:r>
              <a:rPr lang="es-ES" dirty="0" err="1" smtClean="0">
                <a:latin typeface="Garamond" pitchFamily="18" charset="0"/>
              </a:rPr>
              <a:t>DMUs</a:t>
            </a:r>
            <a:r>
              <a:rPr lang="es-ES" dirty="0" smtClean="0">
                <a:latin typeface="Garamond" pitchFamily="18" charset="0"/>
              </a:rPr>
              <a:t> (n) es menor que la suma de inputs y outputs (</a:t>
            </a:r>
            <a:r>
              <a:rPr lang="es-ES" dirty="0" err="1" smtClean="0">
                <a:latin typeface="Garamond" pitchFamily="18" charset="0"/>
              </a:rPr>
              <a:t>m+s</a:t>
            </a:r>
            <a:r>
              <a:rPr lang="es-ES" dirty="0" smtClean="0">
                <a:latin typeface="Garamond" pitchFamily="18" charset="0"/>
              </a:rPr>
              <a:t>), muchas unidades serán calificadas como eficientes, y el resultado no tiene porqué ser sostenible por un problema de pocos grados de libertad.</a:t>
            </a:r>
          </a:p>
          <a:p>
            <a:pPr algn="just"/>
            <a:r>
              <a:rPr lang="es-ES" dirty="0" smtClean="0">
                <a:latin typeface="Garamond" pitchFamily="18" charset="0"/>
              </a:rPr>
              <a:t>Una regla: n&gt;0 </a:t>
            </a:r>
            <a:r>
              <a:rPr lang="es-ES" dirty="0" err="1" smtClean="0">
                <a:latin typeface="Garamond" pitchFamily="18" charset="0"/>
              </a:rPr>
              <a:t>max</a:t>
            </a:r>
            <a:r>
              <a:rPr lang="es-ES" dirty="0" smtClean="0">
                <a:latin typeface="Garamond" pitchFamily="18" charset="0"/>
              </a:rPr>
              <a:t>[ms; 3(</a:t>
            </a:r>
            <a:r>
              <a:rPr lang="es-ES" dirty="0" err="1" smtClean="0">
                <a:latin typeface="Garamond" pitchFamily="18" charset="0"/>
              </a:rPr>
              <a:t>m+s</a:t>
            </a:r>
            <a:r>
              <a:rPr lang="es-ES" dirty="0" smtClean="0">
                <a:latin typeface="Garamond" pitchFamily="18" charset="0"/>
              </a:rPr>
              <a:t>)]</a:t>
            </a:r>
          </a:p>
          <a:p>
            <a:pPr algn="just"/>
            <a:endParaRPr lang="es-ES" dirty="0" smtClean="0">
              <a:latin typeface="Garamond" pitchFamily="18" charset="0"/>
            </a:endParaRPr>
          </a:p>
          <a:p>
            <a:pPr algn="just"/>
            <a:r>
              <a:rPr lang="es-ES" dirty="0" smtClean="0">
                <a:latin typeface="Garamond" pitchFamily="18" charset="0"/>
              </a:rPr>
              <a:t>Se recomienda escoger bien los inputs y outputs relevantes, comenzando por pocas variables, e ir añadiendo poco a poco si se consideran relevantes (en lugar de incluir muchas variables e ir descartando como en el análisis de regresión)</a:t>
            </a:r>
          </a:p>
          <a:p>
            <a:pPr algn="just"/>
            <a:r>
              <a:rPr lang="es-ES" dirty="0" smtClean="0">
                <a:latin typeface="Garamond" pitchFamily="18" charset="0"/>
              </a:rPr>
              <a:t>RECOMENDABLE PROBAR MODELOS ALTERNATIVOS</a:t>
            </a:r>
          </a:p>
          <a:p>
            <a:pPr algn="just"/>
            <a:endParaRPr lang="es-ES" dirty="0" smtClean="0">
              <a:latin typeface="Garamond" pitchFamily="18" charset="0"/>
            </a:endParaRPr>
          </a:p>
          <a:p>
            <a:pPr algn="just"/>
            <a:endParaRPr lang="es-ES" dirty="0" smtClean="0">
              <a:latin typeface="Garamond" pitchFamily="18" charset="0"/>
            </a:endParaRPr>
          </a:p>
          <a:p>
            <a:endParaRPr lang="es-ES" dirty="0">
              <a:latin typeface="Garamond"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357158" y="357166"/>
            <a:ext cx="8072494" cy="6186309"/>
          </a:xfrm>
          <a:prstGeom prst="rect">
            <a:avLst/>
          </a:prstGeom>
          <a:noFill/>
        </p:spPr>
        <p:txBody>
          <a:bodyPr wrap="square" rtlCol="0">
            <a:spAutoFit/>
          </a:bodyPr>
          <a:lstStyle/>
          <a:p>
            <a:r>
              <a:rPr lang="es-ES" b="1" dirty="0" smtClean="0">
                <a:solidFill>
                  <a:srgbClr val="C00000"/>
                </a:solidFill>
                <a:latin typeface="Garamond" pitchFamily="18" charset="0"/>
              </a:rPr>
              <a:t>3. Potencialidades y limitaciones del modelo DEA</a:t>
            </a:r>
          </a:p>
          <a:p>
            <a:endParaRPr lang="es-ES" b="1" dirty="0" smtClean="0">
              <a:solidFill>
                <a:srgbClr val="C00000"/>
              </a:solidFill>
              <a:latin typeface="Garamond" pitchFamily="18" charset="0"/>
            </a:endParaRPr>
          </a:p>
          <a:p>
            <a:r>
              <a:rPr lang="es-ES" b="1" dirty="0" smtClean="0">
                <a:latin typeface="Garamond" pitchFamily="18" charset="0"/>
              </a:rPr>
              <a:t>Potencialidades:</a:t>
            </a:r>
          </a:p>
          <a:p>
            <a:endParaRPr lang="es-ES" b="1" dirty="0" smtClean="0">
              <a:latin typeface="Garamond" pitchFamily="18" charset="0"/>
            </a:endParaRPr>
          </a:p>
          <a:p>
            <a:pPr>
              <a:buFontTx/>
              <a:buChar char="-"/>
            </a:pPr>
            <a:r>
              <a:rPr lang="es-ES" dirty="0" smtClean="0">
                <a:latin typeface="Garamond" pitchFamily="18" charset="0"/>
              </a:rPr>
              <a:t>Al tratarse de una metodología no </a:t>
            </a:r>
            <a:r>
              <a:rPr lang="es-ES" dirty="0" err="1" smtClean="0">
                <a:latin typeface="Garamond" pitchFamily="18" charset="0"/>
              </a:rPr>
              <a:t>paramétrica</a:t>
            </a:r>
            <a:r>
              <a:rPr lang="es-ES" dirty="0" smtClean="0">
                <a:latin typeface="Garamond" pitchFamily="18" charset="0"/>
              </a:rPr>
              <a:t>, no es necesario hacer explícita la función de producción. Son los propios datos los que determinan cuál es el mejor comportamiento.</a:t>
            </a:r>
          </a:p>
          <a:p>
            <a:pPr>
              <a:buFontTx/>
              <a:buChar char="-"/>
            </a:pPr>
            <a:endParaRPr lang="es-ES" dirty="0" smtClean="0">
              <a:latin typeface="Garamond" pitchFamily="18" charset="0"/>
            </a:endParaRPr>
          </a:p>
          <a:p>
            <a:pPr>
              <a:buFontTx/>
              <a:buChar char="-"/>
            </a:pPr>
            <a:r>
              <a:rPr lang="es-ES" dirty="0" smtClean="0">
                <a:latin typeface="Garamond" pitchFamily="18" charset="0"/>
              </a:rPr>
              <a:t> Permite utilizar en el análisis múltiples inputs y múltiples outputs, lo que no es factible en el análisis </a:t>
            </a:r>
            <a:r>
              <a:rPr lang="es-ES" dirty="0" err="1" smtClean="0">
                <a:latin typeface="Garamond" pitchFamily="18" charset="0"/>
              </a:rPr>
              <a:t>paramétrico</a:t>
            </a:r>
            <a:r>
              <a:rPr lang="es-ES" dirty="0" smtClean="0">
                <a:latin typeface="Garamond" pitchFamily="18" charset="0"/>
              </a:rPr>
              <a:t>, que explica la obtención de un solo output a partir de uno o varios inputs.</a:t>
            </a:r>
          </a:p>
          <a:p>
            <a:pPr>
              <a:buFontTx/>
              <a:buChar char="-"/>
            </a:pPr>
            <a:endParaRPr lang="es-ES" dirty="0" smtClean="0">
              <a:latin typeface="Garamond" pitchFamily="18" charset="0"/>
            </a:endParaRPr>
          </a:p>
          <a:p>
            <a:pPr>
              <a:buFontTx/>
              <a:buChar char="-"/>
            </a:pPr>
            <a:r>
              <a:rPr lang="es-ES" dirty="0" smtClean="0">
                <a:latin typeface="Garamond" pitchFamily="18" charset="0"/>
              </a:rPr>
              <a:t> No es necesario utilizar las mismas unidades (normalmente el valor) lo que evita el tener que utilizar precios. Los precios son difícilmente calculables cuando se habla de producción pública.</a:t>
            </a:r>
          </a:p>
          <a:p>
            <a:pPr>
              <a:buFontTx/>
              <a:buChar char="-"/>
            </a:pPr>
            <a:endParaRPr lang="es-ES" dirty="0" smtClean="0">
              <a:latin typeface="Garamond" pitchFamily="18" charset="0"/>
            </a:endParaRPr>
          </a:p>
          <a:p>
            <a:pPr>
              <a:buFontTx/>
              <a:buChar char="-"/>
            </a:pPr>
            <a:r>
              <a:rPr lang="es-ES" dirty="0" smtClean="0">
                <a:latin typeface="Garamond" pitchFamily="18" charset="0"/>
              </a:rPr>
              <a:t> El análisis DEA ofrece una gran cantidad de información particularizada para cada DMU que puede ser empleada para establecer guías de actuación de cara a mejorar la eficiencia de las unidades ineficientes.</a:t>
            </a:r>
          </a:p>
          <a:p>
            <a:pPr>
              <a:buFontTx/>
              <a:buChar char="-"/>
            </a:pPr>
            <a:endParaRPr lang="es-ES" dirty="0" smtClean="0">
              <a:latin typeface="Garamond" pitchFamily="18" charset="0"/>
            </a:endParaRPr>
          </a:p>
          <a:p>
            <a:pPr>
              <a:buFontTx/>
              <a:buChar char="-"/>
            </a:pPr>
            <a:r>
              <a:rPr lang="es-ES" dirty="0" smtClean="0">
                <a:latin typeface="Garamond" pitchFamily="18" charset="0"/>
              </a:rPr>
              <a:t> La obtención de resultados no es muy costosa en términos técnicos</a:t>
            </a:r>
          </a:p>
          <a:p>
            <a:pPr>
              <a:buFontTx/>
              <a:buChar char="-"/>
            </a:pPr>
            <a:endParaRPr lang="es-ES" dirty="0">
              <a:latin typeface="Garamond"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357158" y="357166"/>
            <a:ext cx="8143932" cy="5078313"/>
          </a:xfrm>
          <a:prstGeom prst="rect">
            <a:avLst/>
          </a:prstGeom>
          <a:noFill/>
        </p:spPr>
        <p:txBody>
          <a:bodyPr wrap="square" rtlCol="0">
            <a:spAutoFit/>
          </a:bodyPr>
          <a:lstStyle/>
          <a:p>
            <a:pPr algn="just"/>
            <a:r>
              <a:rPr lang="es-ES" b="1" dirty="0" smtClean="0">
                <a:latin typeface="Garamond" pitchFamily="18" charset="0"/>
              </a:rPr>
              <a:t>Limitaciones: </a:t>
            </a:r>
          </a:p>
          <a:p>
            <a:pPr algn="just"/>
            <a:endParaRPr lang="es-ES" b="1" dirty="0" smtClean="0">
              <a:latin typeface="Garamond" pitchFamily="18" charset="0"/>
            </a:endParaRPr>
          </a:p>
          <a:p>
            <a:pPr lvl="0" algn="just">
              <a:buFontTx/>
              <a:buChar char="-"/>
            </a:pPr>
            <a:r>
              <a:rPr lang="es-ES" dirty="0" smtClean="0">
                <a:latin typeface="Garamond" pitchFamily="18" charset="0"/>
              </a:rPr>
              <a:t> Las unidades analizadas deben ser homogéneas para evitar que la ineficiencias de los centros sean detectadas por causa de cualquier factor no uniforme</a:t>
            </a:r>
          </a:p>
          <a:p>
            <a:pPr lvl="0" algn="just">
              <a:buFontTx/>
              <a:buChar char="-"/>
            </a:pPr>
            <a:endParaRPr lang="es-ES" dirty="0" smtClean="0">
              <a:latin typeface="Garamond" pitchFamily="18" charset="0"/>
            </a:endParaRPr>
          </a:p>
          <a:p>
            <a:pPr lvl="0" algn="just">
              <a:buFontTx/>
              <a:buChar char="-"/>
            </a:pPr>
            <a:r>
              <a:rPr lang="es-ES" dirty="0" smtClean="0">
                <a:latin typeface="Garamond" pitchFamily="18" charset="0"/>
              </a:rPr>
              <a:t> Existe una gran sensibilidad a los valores extremos</a:t>
            </a:r>
          </a:p>
          <a:p>
            <a:pPr lvl="0" algn="just"/>
            <a:endParaRPr lang="es-ES" dirty="0" smtClean="0">
              <a:latin typeface="Garamond" pitchFamily="18" charset="0"/>
            </a:endParaRPr>
          </a:p>
          <a:p>
            <a:pPr lvl="0" algn="just">
              <a:buFontTx/>
              <a:buChar char="-"/>
            </a:pPr>
            <a:r>
              <a:rPr lang="es-ES" dirty="0" smtClean="0">
                <a:latin typeface="Garamond" pitchFamily="18" charset="0"/>
              </a:rPr>
              <a:t> La flexibilidad de la elección de las ponderaciones, además de ventaja, puede ser considerada como un problema si algunas ponderaciones son nulas para algunos inputs o outputs, y, por tanto, no son contemplados en el cálculo de eficiencia. Variables transcendentales para el sector pasaran desapercibidas al establecer conclusiones encaminadas a mejorar el modo de producción de los centros ineficientes o, incluso, a basar las mismas en variables secundarias. Existen soluciones para este problema.</a:t>
            </a:r>
          </a:p>
          <a:p>
            <a:pPr lvl="0" algn="just">
              <a:buFontTx/>
              <a:buChar char="-"/>
            </a:pPr>
            <a:endParaRPr lang="es-ES" dirty="0" smtClean="0">
              <a:latin typeface="Garamond" pitchFamily="18" charset="0"/>
            </a:endParaRPr>
          </a:p>
          <a:p>
            <a:pPr lvl="0" algn="just"/>
            <a:r>
              <a:rPr lang="es-ES" dirty="0" smtClean="0">
                <a:latin typeface="Garamond" pitchFamily="18" charset="0"/>
              </a:rPr>
              <a:t>- Es un método </a:t>
            </a:r>
            <a:r>
              <a:rPr lang="es-ES" dirty="0" err="1" smtClean="0">
                <a:latin typeface="Garamond" pitchFamily="18" charset="0"/>
              </a:rPr>
              <a:t>determinístico</a:t>
            </a:r>
            <a:r>
              <a:rPr lang="es-ES" dirty="0" smtClean="0">
                <a:latin typeface="Garamond" pitchFamily="18" charset="0"/>
              </a:rPr>
              <a:t> y, por tanto, supone que cualquier alejamiento de la frontera se deberá únicamente a un comportamiento ineficiente, no dando paso a la cabida de ineficiencia por motivos aleatorios.</a:t>
            </a:r>
          </a:p>
          <a:p>
            <a:pPr algn="just"/>
            <a:endParaRPr lang="es-ES" dirty="0">
              <a:latin typeface="Garamond"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214282" y="214290"/>
            <a:ext cx="8643998" cy="5078313"/>
          </a:xfrm>
          <a:prstGeom prst="rect">
            <a:avLst/>
          </a:prstGeom>
          <a:noFill/>
        </p:spPr>
        <p:txBody>
          <a:bodyPr wrap="square" rtlCol="0">
            <a:spAutoFit/>
          </a:bodyPr>
          <a:lstStyle/>
          <a:p>
            <a:pPr lvl="0" algn="just"/>
            <a:r>
              <a:rPr lang="es-ES" dirty="0" smtClean="0">
                <a:latin typeface="Garamond" pitchFamily="18" charset="0"/>
              </a:rPr>
              <a:t>- Es necesario tener cuidado al seleccionar las variables a incluir pues no existen </a:t>
            </a:r>
            <a:r>
              <a:rPr lang="es-ES" dirty="0" err="1" smtClean="0">
                <a:latin typeface="Garamond" pitchFamily="18" charset="0"/>
              </a:rPr>
              <a:t>tests</a:t>
            </a:r>
            <a:r>
              <a:rPr lang="es-ES" dirty="0" smtClean="0">
                <a:latin typeface="Garamond" pitchFamily="18" charset="0"/>
              </a:rPr>
              <a:t> adecuados para estimar si los resultados del análisis son estables o variarían significativamente con la utilización de otro tipo de variables. Como solución, análisis de sensibilidad mediante especificaciones alternativas</a:t>
            </a:r>
          </a:p>
          <a:p>
            <a:pPr lvl="0" algn="just"/>
            <a:endParaRPr lang="es-ES" dirty="0" smtClean="0">
              <a:latin typeface="Garamond" pitchFamily="18" charset="0"/>
            </a:endParaRPr>
          </a:p>
          <a:p>
            <a:pPr lvl="0" algn="just">
              <a:buFontTx/>
              <a:buChar char="-"/>
            </a:pPr>
            <a:r>
              <a:rPr lang="es-ES" dirty="0" smtClean="0">
                <a:latin typeface="Garamond" pitchFamily="18" charset="0"/>
              </a:rPr>
              <a:t>La fiabilidad de los resultados depende del la relación existente entre el número de variables consideradas y el de unidades a analizar. Existen distintas reglas:</a:t>
            </a:r>
          </a:p>
          <a:p>
            <a:pPr marL="800100" lvl="1" indent="-342900" algn="just">
              <a:buAutoNum type="alphaLcParenR"/>
            </a:pPr>
            <a:r>
              <a:rPr lang="es-ES" dirty="0" smtClean="0">
                <a:latin typeface="Garamond" pitchFamily="18" charset="0"/>
              </a:rPr>
              <a:t>que el número de unidades analizadas sea mayor o igual a la suma de inputs y outputs</a:t>
            </a:r>
          </a:p>
          <a:p>
            <a:pPr marL="800100" lvl="1" indent="-342900" algn="just">
              <a:buAutoNum type="alphaLcParenR"/>
            </a:pPr>
            <a:r>
              <a:rPr lang="es-ES" dirty="0" smtClean="0">
                <a:latin typeface="Garamond" pitchFamily="18" charset="0"/>
              </a:rPr>
              <a:t> veinte unidades sería suficientes sin hacer depender el número de la cantidad de variables</a:t>
            </a:r>
          </a:p>
          <a:p>
            <a:pPr marL="800100" lvl="1" indent="-342900" algn="just">
              <a:buAutoNum type="alphaLcParenR"/>
            </a:pPr>
            <a:r>
              <a:rPr lang="es-ES" dirty="0" smtClean="0">
                <a:latin typeface="Garamond" pitchFamily="18" charset="0"/>
              </a:rPr>
              <a:t>que el número de entidades analizadas sea al menos el triple de las variables relevantes introducidas en el modelo</a:t>
            </a:r>
          </a:p>
          <a:p>
            <a:pPr algn="just"/>
            <a:r>
              <a:rPr lang="es-ES" dirty="0" smtClean="0">
                <a:latin typeface="Garamond" pitchFamily="18" charset="0"/>
              </a:rPr>
              <a:t> </a:t>
            </a:r>
          </a:p>
          <a:p>
            <a:pPr algn="just"/>
            <a:endParaRPr lang="es-ES" dirty="0" smtClean="0">
              <a:latin typeface="Garamond" pitchFamily="18" charset="0"/>
            </a:endParaRPr>
          </a:p>
          <a:p>
            <a:pPr algn="just"/>
            <a:endParaRPr lang="es-ES" dirty="0" smtClean="0">
              <a:latin typeface="Garamond" pitchFamily="18" charset="0"/>
            </a:endParaRPr>
          </a:p>
          <a:p>
            <a:pPr algn="just"/>
            <a:r>
              <a:rPr lang="es-ES" dirty="0" smtClean="0">
                <a:latin typeface="Garamond" pitchFamily="18" charset="0"/>
              </a:rPr>
              <a:t>Las </a:t>
            </a:r>
            <a:r>
              <a:rPr lang="es-ES" b="1" dirty="0" smtClean="0">
                <a:latin typeface="Garamond" pitchFamily="18" charset="0"/>
              </a:rPr>
              <a:t>ventajas que presenta son muy potentes</a:t>
            </a:r>
            <a:r>
              <a:rPr lang="es-ES" dirty="0" smtClean="0">
                <a:latin typeface="Garamond" pitchFamily="18" charset="0"/>
              </a:rPr>
              <a:t>, y las </a:t>
            </a:r>
            <a:r>
              <a:rPr lang="es-ES" b="1" dirty="0" smtClean="0">
                <a:latin typeface="Garamond" pitchFamily="18" charset="0"/>
              </a:rPr>
              <a:t>limitaciones,</a:t>
            </a:r>
            <a:r>
              <a:rPr lang="es-ES" dirty="0" smtClean="0">
                <a:latin typeface="Garamond" pitchFamily="18" charset="0"/>
              </a:rPr>
              <a:t> en la mayoría de los casos, </a:t>
            </a:r>
            <a:r>
              <a:rPr lang="es-ES" b="1" dirty="0" smtClean="0">
                <a:latin typeface="Garamond" pitchFamily="18" charset="0"/>
              </a:rPr>
              <a:t>solucionables</a:t>
            </a:r>
            <a:r>
              <a:rPr lang="es-ES" dirty="0" smtClean="0">
                <a:latin typeface="Garamond" pitchFamily="18" charset="0"/>
              </a:rPr>
              <a:t> si el método se utiliza con coherencia.</a:t>
            </a:r>
          </a:p>
          <a:p>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500034" y="2071678"/>
            <a:ext cx="7500990" cy="523220"/>
          </a:xfrm>
          <a:prstGeom prst="rect">
            <a:avLst/>
          </a:prstGeom>
          <a:noFill/>
        </p:spPr>
        <p:txBody>
          <a:bodyPr wrap="square" rtlCol="0">
            <a:spAutoFit/>
          </a:bodyPr>
          <a:lstStyle/>
          <a:p>
            <a:r>
              <a:rPr lang="es-ES" sz="2800" dirty="0" smtClean="0">
                <a:latin typeface="Garamond" pitchFamily="18" charset="0"/>
              </a:rPr>
              <a:t>Muchas gracias por su atención</a:t>
            </a:r>
            <a:endParaRPr lang="es-ES" sz="2800" dirty="0">
              <a:latin typeface="Garamond"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Conector recto"/>
          <p:cNvCxnSpPr/>
          <p:nvPr/>
        </p:nvCxnSpPr>
        <p:spPr>
          <a:xfrm rot="5400000">
            <a:off x="142844" y="2500306"/>
            <a:ext cx="35719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928794" y="4286256"/>
            <a:ext cx="500066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2285984"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2643174" y="321468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3071802"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2428860" y="400050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3286116" y="271462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3786182" y="371475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4286248" y="300037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4214810"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4857752" y="285749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4714876" y="36433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5429256" y="321468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5286380" y="221455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6072198" y="36433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CuadroTexto"/>
          <p:cNvSpPr txBox="1"/>
          <p:nvPr/>
        </p:nvSpPr>
        <p:spPr>
          <a:xfrm>
            <a:off x="714348" y="857232"/>
            <a:ext cx="1214446" cy="646331"/>
          </a:xfrm>
          <a:prstGeom prst="rect">
            <a:avLst/>
          </a:prstGeom>
          <a:noFill/>
        </p:spPr>
        <p:txBody>
          <a:bodyPr wrap="square" rtlCol="0">
            <a:spAutoFit/>
          </a:bodyPr>
          <a:lstStyle/>
          <a:p>
            <a:r>
              <a:rPr lang="es-ES" dirty="0" smtClean="0">
                <a:latin typeface="Garamond" pitchFamily="18" charset="0"/>
              </a:rPr>
              <a:t>Output</a:t>
            </a:r>
          </a:p>
          <a:p>
            <a:endParaRPr lang="es-ES" dirty="0"/>
          </a:p>
        </p:txBody>
      </p:sp>
      <p:sp>
        <p:nvSpPr>
          <p:cNvPr id="23" name="22 CuadroTexto"/>
          <p:cNvSpPr txBox="1"/>
          <p:nvPr/>
        </p:nvSpPr>
        <p:spPr>
          <a:xfrm>
            <a:off x="6500826" y="4500570"/>
            <a:ext cx="1357322" cy="646331"/>
          </a:xfrm>
          <a:prstGeom prst="rect">
            <a:avLst/>
          </a:prstGeom>
          <a:noFill/>
        </p:spPr>
        <p:txBody>
          <a:bodyPr wrap="square" rtlCol="0">
            <a:spAutoFit/>
          </a:bodyPr>
          <a:lstStyle/>
          <a:p>
            <a:r>
              <a:rPr lang="es-ES" dirty="0" smtClean="0">
                <a:latin typeface="Garamond" pitchFamily="18" charset="0"/>
              </a:rPr>
              <a:t>Input</a:t>
            </a:r>
          </a:p>
          <a:p>
            <a:endParaRPr lang="es-ES" dirty="0"/>
          </a:p>
        </p:txBody>
      </p:sp>
      <p:sp>
        <p:nvSpPr>
          <p:cNvPr id="24" name="23 CuadroTexto"/>
          <p:cNvSpPr txBox="1"/>
          <p:nvPr/>
        </p:nvSpPr>
        <p:spPr>
          <a:xfrm>
            <a:off x="785786" y="4929198"/>
            <a:ext cx="7929618" cy="923330"/>
          </a:xfrm>
          <a:prstGeom prst="rect">
            <a:avLst/>
          </a:prstGeom>
          <a:noFill/>
        </p:spPr>
        <p:txBody>
          <a:bodyPr wrap="square" rtlCol="0">
            <a:spAutoFit/>
          </a:bodyPr>
          <a:lstStyle/>
          <a:p>
            <a:r>
              <a:rPr lang="es-ES" dirty="0" smtClean="0">
                <a:latin typeface="Garamond" pitchFamily="18" charset="0"/>
              </a:rPr>
              <a:t>Dadas estas DMU (unidades productivas), ¿qué línea determinaría las que consiguen más output para el input que están gastando? Esa línea sería la referencia o frontera de eficiencia</a:t>
            </a:r>
            <a:endParaRPr lang="es-ES" dirty="0">
              <a:latin typeface="Garamond" pitchFamily="18" charset="0"/>
            </a:endParaRPr>
          </a:p>
        </p:txBody>
      </p:sp>
      <p:sp>
        <p:nvSpPr>
          <p:cNvPr id="25" name="24 CuadroTexto"/>
          <p:cNvSpPr txBox="1"/>
          <p:nvPr/>
        </p:nvSpPr>
        <p:spPr>
          <a:xfrm>
            <a:off x="3214678" y="357166"/>
            <a:ext cx="5000660" cy="369332"/>
          </a:xfrm>
          <a:prstGeom prst="rect">
            <a:avLst/>
          </a:prstGeom>
          <a:noFill/>
        </p:spPr>
        <p:txBody>
          <a:bodyPr wrap="square" rtlCol="0">
            <a:spAutoFit/>
          </a:bodyPr>
          <a:lstStyle/>
          <a:p>
            <a:r>
              <a:rPr lang="es-ES" dirty="0" smtClean="0">
                <a:latin typeface="Garamond" pitchFamily="18" charset="0"/>
              </a:rPr>
              <a:t>Un input y un output</a:t>
            </a:r>
            <a:endParaRPr lang="es-ES" dirty="0">
              <a:latin typeface="Garamond"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Conector recto"/>
          <p:cNvCxnSpPr/>
          <p:nvPr/>
        </p:nvCxnSpPr>
        <p:spPr>
          <a:xfrm rot="5400000">
            <a:off x="142844" y="2500306"/>
            <a:ext cx="35719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928794" y="4286256"/>
            <a:ext cx="500066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2285984"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2643174" y="321468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3071802"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2428860" y="400050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3286116" y="271462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3786182" y="371475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4286248" y="300037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4214810"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4857752" y="285749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4714876" y="36433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5429256" y="321468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5286380" y="221455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6072198" y="36433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22 Conector recto"/>
          <p:cNvCxnSpPr>
            <a:endCxn id="9" idx="2"/>
          </p:cNvCxnSpPr>
          <p:nvPr/>
        </p:nvCxnSpPr>
        <p:spPr>
          <a:xfrm rot="5400000" flipH="1" flipV="1">
            <a:off x="1768059" y="3768331"/>
            <a:ext cx="678661"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9" idx="7"/>
            <a:endCxn id="10" idx="3"/>
          </p:cNvCxnSpPr>
          <p:nvPr/>
        </p:nvCxnSpPr>
        <p:spPr>
          <a:xfrm rot="5400000" flipH="1" flipV="1">
            <a:off x="2346960" y="3275662"/>
            <a:ext cx="306676" cy="306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p:cNvCxnSpPr>
            <a:stCxn id="10" idx="1"/>
            <a:endCxn id="13" idx="3"/>
          </p:cNvCxnSpPr>
          <p:nvPr/>
        </p:nvCxnSpPr>
        <p:spPr>
          <a:xfrm rot="5400000" flipH="1" flipV="1">
            <a:off x="2750331" y="2678901"/>
            <a:ext cx="449552"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a:stCxn id="13" idx="5"/>
            <a:endCxn id="16" idx="3"/>
          </p:cNvCxnSpPr>
          <p:nvPr/>
        </p:nvCxnSpPr>
        <p:spPr>
          <a:xfrm rot="5400000" flipH="1" flipV="1">
            <a:off x="3571868" y="2122192"/>
            <a:ext cx="428628" cy="878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p:cNvCxnSpPr>
            <a:stCxn id="16" idx="3"/>
            <a:endCxn id="20" idx="2"/>
          </p:cNvCxnSpPr>
          <p:nvPr/>
        </p:nvCxnSpPr>
        <p:spPr>
          <a:xfrm rot="5400000" flipH="1" flipV="1">
            <a:off x="4707478" y="1768067"/>
            <a:ext cx="96695" cy="1061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Conector recto"/>
          <p:cNvCxnSpPr>
            <a:stCxn id="20" idx="1"/>
          </p:cNvCxnSpPr>
          <p:nvPr/>
        </p:nvCxnSpPr>
        <p:spPr>
          <a:xfrm rot="5400000" flipH="1" flipV="1">
            <a:off x="6036479" y="1474917"/>
            <a:ext cx="10462" cy="1489736"/>
          </a:xfrm>
          <a:prstGeom prst="line">
            <a:avLst/>
          </a:prstGeom>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714348" y="857232"/>
            <a:ext cx="1214446" cy="646331"/>
          </a:xfrm>
          <a:prstGeom prst="rect">
            <a:avLst/>
          </a:prstGeom>
          <a:noFill/>
        </p:spPr>
        <p:txBody>
          <a:bodyPr wrap="square" rtlCol="0">
            <a:spAutoFit/>
          </a:bodyPr>
          <a:lstStyle/>
          <a:p>
            <a:r>
              <a:rPr lang="es-ES" dirty="0" smtClean="0">
                <a:latin typeface="Garamond" pitchFamily="18" charset="0"/>
              </a:rPr>
              <a:t>Output</a:t>
            </a:r>
          </a:p>
          <a:p>
            <a:endParaRPr lang="es-ES" dirty="0"/>
          </a:p>
        </p:txBody>
      </p:sp>
      <p:sp>
        <p:nvSpPr>
          <p:cNvPr id="37" name="36 CuadroTexto"/>
          <p:cNvSpPr txBox="1"/>
          <p:nvPr/>
        </p:nvSpPr>
        <p:spPr>
          <a:xfrm>
            <a:off x="6500826" y="4500570"/>
            <a:ext cx="1357322" cy="646331"/>
          </a:xfrm>
          <a:prstGeom prst="rect">
            <a:avLst/>
          </a:prstGeom>
          <a:noFill/>
        </p:spPr>
        <p:txBody>
          <a:bodyPr wrap="square" rtlCol="0">
            <a:spAutoFit/>
          </a:bodyPr>
          <a:lstStyle/>
          <a:p>
            <a:r>
              <a:rPr lang="es-ES" dirty="0" smtClean="0">
                <a:latin typeface="Garamond" pitchFamily="18" charset="0"/>
              </a:rPr>
              <a:t>Input</a:t>
            </a:r>
          </a:p>
          <a:p>
            <a:endParaRPr lang="es-ES" dirty="0"/>
          </a:p>
        </p:txBody>
      </p:sp>
      <p:sp>
        <p:nvSpPr>
          <p:cNvPr id="38" name="37 CuadroTexto"/>
          <p:cNvSpPr txBox="1"/>
          <p:nvPr/>
        </p:nvSpPr>
        <p:spPr>
          <a:xfrm>
            <a:off x="571472" y="4929198"/>
            <a:ext cx="7143800" cy="369332"/>
          </a:xfrm>
          <a:prstGeom prst="rect">
            <a:avLst/>
          </a:prstGeom>
          <a:noFill/>
        </p:spPr>
        <p:txBody>
          <a:bodyPr wrap="square" rtlCol="0">
            <a:spAutoFit/>
          </a:bodyPr>
          <a:lstStyle/>
          <a:p>
            <a:r>
              <a:rPr lang="es-ES" dirty="0" smtClean="0">
                <a:latin typeface="Garamond" pitchFamily="18" charset="0"/>
              </a:rPr>
              <a:t>Una línea quebrada implica que los rendimientos son variables</a:t>
            </a:r>
            <a:endParaRPr lang="es-ES" dirty="0">
              <a:latin typeface="Garamond"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Conector recto"/>
          <p:cNvCxnSpPr/>
          <p:nvPr/>
        </p:nvCxnSpPr>
        <p:spPr>
          <a:xfrm rot="5400000">
            <a:off x="142844" y="2500306"/>
            <a:ext cx="35719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928794" y="4286256"/>
            <a:ext cx="500066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2285984"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2643174" y="321468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3071802"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2428860" y="400050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3286116" y="271462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3786182" y="371475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4286248" y="300037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4214810" y="22859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4857752" y="285749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4714876" y="36433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5429256" y="321468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5286380" y="221455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6072198" y="36433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CuadroTexto"/>
          <p:cNvSpPr txBox="1"/>
          <p:nvPr/>
        </p:nvSpPr>
        <p:spPr>
          <a:xfrm>
            <a:off x="714348" y="857232"/>
            <a:ext cx="1214446" cy="646331"/>
          </a:xfrm>
          <a:prstGeom prst="rect">
            <a:avLst/>
          </a:prstGeom>
          <a:noFill/>
        </p:spPr>
        <p:txBody>
          <a:bodyPr wrap="square" rtlCol="0">
            <a:spAutoFit/>
          </a:bodyPr>
          <a:lstStyle/>
          <a:p>
            <a:r>
              <a:rPr lang="es-ES" dirty="0" smtClean="0">
                <a:latin typeface="Garamond" pitchFamily="18" charset="0"/>
              </a:rPr>
              <a:t>Output</a:t>
            </a:r>
          </a:p>
          <a:p>
            <a:endParaRPr lang="es-ES" dirty="0"/>
          </a:p>
        </p:txBody>
      </p:sp>
      <p:sp>
        <p:nvSpPr>
          <p:cNvPr id="23" name="22 CuadroTexto"/>
          <p:cNvSpPr txBox="1"/>
          <p:nvPr/>
        </p:nvSpPr>
        <p:spPr>
          <a:xfrm>
            <a:off x="6500826" y="4500570"/>
            <a:ext cx="1357322" cy="646331"/>
          </a:xfrm>
          <a:prstGeom prst="rect">
            <a:avLst/>
          </a:prstGeom>
          <a:noFill/>
        </p:spPr>
        <p:txBody>
          <a:bodyPr wrap="square" rtlCol="0">
            <a:spAutoFit/>
          </a:bodyPr>
          <a:lstStyle/>
          <a:p>
            <a:r>
              <a:rPr lang="es-ES" dirty="0" smtClean="0">
                <a:latin typeface="Garamond" pitchFamily="18" charset="0"/>
              </a:rPr>
              <a:t>Input</a:t>
            </a:r>
          </a:p>
          <a:p>
            <a:endParaRPr lang="es-ES" dirty="0"/>
          </a:p>
        </p:txBody>
      </p:sp>
      <p:sp>
        <p:nvSpPr>
          <p:cNvPr id="26" name="25 CuadroTexto"/>
          <p:cNvSpPr txBox="1"/>
          <p:nvPr/>
        </p:nvSpPr>
        <p:spPr>
          <a:xfrm>
            <a:off x="571472" y="4929198"/>
            <a:ext cx="7143800" cy="369332"/>
          </a:xfrm>
          <a:prstGeom prst="rect">
            <a:avLst/>
          </a:prstGeom>
          <a:noFill/>
        </p:spPr>
        <p:txBody>
          <a:bodyPr wrap="square" rtlCol="0">
            <a:spAutoFit/>
          </a:bodyPr>
          <a:lstStyle/>
          <a:p>
            <a:r>
              <a:rPr lang="es-ES" dirty="0" smtClean="0">
                <a:latin typeface="Garamond" pitchFamily="18" charset="0"/>
              </a:rPr>
              <a:t>Una línea recta implica que los rendimientos son constantes</a:t>
            </a:r>
            <a:endParaRPr lang="es-ES" dirty="0">
              <a:latin typeface="Garamond" pitchFamily="18" charset="0"/>
            </a:endParaRPr>
          </a:p>
        </p:txBody>
      </p:sp>
      <p:cxnSp>
        <p:nvCxnSpPr>
          <p:cNvPr id="28" name="27 Conector recto"/>
          <p:cNvCxnSpPr/>
          <p:nvPr/>
        </p:nvCxnSpPr>
        <p:spPr>
          <a:xfrm rot="5400000" flipH="1" flipV="1">
            <a:off x="1178695" y="1250141"/>
            <a:ext cx="3786214" cy="228601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2000232" y="500042"/>
            <a:ext cx="5429288" cy="369332"/>
          </a:xfrm>
          <a:prstGeom prst="rect">
            <a:avLst/>
          </a:prstGeom>
          <a:noFill/>
        </p:spPr>
        <p:txBody>
          <a:bodyPr wrap="square" rtlCol="0">
            <a:spAutoFit/>
          </a:bodyPr>
          <a:lstStyle/>
          <a:p>
            <a:r>
              <a:rPr lang="es-ES" dirty="0" smtClean="0">
                <a:latin typeface="Garamond" pitchFamily="18" charset="0"/>
              </a:rPr>
              <a:t>Dos inputs y un output</a:t>
            </a:r>
            <a:endParaRPr lang="es-ES" dirty="0">
              <a:latin typeface="Garamond" pitchFamily="18" charset="0"/>
            </a:endParaRPr>
          </a:p>
        </p:txBody>
      </p:sp>
      <p:cxnSp>
        <p:nvCxnSpPr>
          <p:cNvPr id="5" name="4 Conector recto"/>
          <p:cNvCxnSpPr/>
          <p:nvPr/>
        </p:nvCxnSpPr>
        <p:spPr>
          <a:xfrm rot="5400000">
            <a:off x="-392941" y="3250405"/>
            <a:ext cx="39290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571604" y="5214950"/>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71472" y="1357298"/>
            <a:ext cx="928694" cy="646331"/>
          </a:xfrm>
          <a:prstGeom prst="rect">
            <a:avLst/>
          </a:prstGeom>
          <a:noFill/>
        </p:spPr>
        <p:txBody>
          <a:bodyPr wrap="square" rtlCol="0">
            <a:spAutoFit/>
          </a:bodyPr>
          <a:lstStyle/>
          <a:p>
            <a:r>
              <a:rPr lang="es-ES" dirty="0" smtClean="0">
                <a:latin typeface="Garamond" pitchFamily="18" charset="0"/>
              </a:rPr>
              <a:t>Input1/output</a:t>
            </a:r>
            <a:endParaRPr lang="es-ES" dirty="0">
              <a:latin typeface="Garamond" pitchFamily="18" charset="0"/>
            </a:endParaRPr>
          </a:p>
        </p:txBody>
      </p:sp>
      <p:sp>
        <p:nvSpPr>
          <p:cNvPr id="9" name="8 CuadroTexto"/>
          <p:cNvSpPr txBox="1"/>
          <p:nvPr/>
        </p:nvSpPr>
        <p:spPr>
          <a:xfrm>
            <a:off x="642910" y="5643578"/>
            <a:ext cx="7358114" cy="584775"/>
          </a:xfrm>
          <a:prstGeom prst="rect">
            <a:avLst/>
          </a:prstGeom>
          <a:noFill/>
        </p:spPr>
        <p:txBody>
          <a:bodyPr wrap="square" rtlCol="0">
            <a:spAutoFit/>
          </a:bodyPr>
          <a:lstStyle/>
          <a:p>
            <a:pPr algn="just"/>
            <a:r>
              <a:rPr lang="es-ES" sz="1600" dirty="0" smtClean="0">
                <a:latin typeface="Garamond" pitchFamily="18" charset="0"/>
              </a:rPr>
              <a:t>Podemos suponer que todas las </a:t>
            </a:r>
            <a:r>
              <a:rPr lang="es-ES" sz="1600" dirty="0" err="1" smtClean="0">
                <a:latin typeface="Garamond" pitchFamily="18" charset="0"/>
              </a:rPr>
              <a:t>DMUs</a:t>
            </a:r>
            <a:r>
              <a:rPr lang="es-ES" sz="1600" dirty="0" smtClean="0">
                <a:latin typeface="Garamond" pitchFamily="18" charset="0"/>
              </a:rPr>
              <a:t> producen los mismo, y en los ejes aparecen input1 e input2, o bien si el output es diferente, representar en los ejes los inputs entre el output</a:t>
            </a:r>
            <a:endParaRPr lang="es-ES" sz="1600" dirty="0">
              <a:latin typeface="Garamond" pitchFamily="18" charset="0"/>
            </a:endParaRPr>
          </a:p>
        </p:txBody>
      </p:sp>
      <p:sp>
        <p:nvSpPr>
          <p:cNvPr id="10" name="9 CuadroTexto"/>
          <p:cNvSpPr txBox="1"/>
          <p:nvPr/>
        </p:nvSpPr>
        <p:spPr>
          <a:xfrm>
            <a:off x="6215074" y="5000636"/>
            <a:ext cx="928694" cy="646331"/>
          </a:xfrm>
          <a:prstGeom prst="rect">
            <a:avLst/>
          </a:prstGeom>
          <a:noFill/>
        </p:spPr>
        <p:txBody>
          <a:bodyPr wrap="square" rtlCol="0">
            <a:spAutoFit/>
          </a:bodyPr>
          <a:lstStyle/>
          <a:p>
            <a:r>
              <a:rPr lang="es-ES" dirty="0" smtClean="0">
                <a:latin typeface="Garamond" pitchFamily="18" charset="0"/>
              </a:rPr>
              <a:t>Input2/output</a:t>
            </a:r>
            <a:endParaRPr lang="es-ES" dirty="0">
              <a:latin typeface="Garamond" pitchFamily="18" charset="0"/>
            </a:endParaRPr>
          </a:p>
        </p:txBody>
      </p:sp>
      <p:sp>
        <p:nvSpPr>
          <p:cNvPr id="13" name="12 Elipse"/>
          <p:cNvSpPr/>
          <p:nvPr/>
        </p:nvSpPr>
        <p:spPr>
          <a:xfrm>
            <a:off x="2071670" y="200024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143108"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2857488"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2357422" y="342900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3071802" y="407194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3786182" y="36433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3857620" y="421481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4572000" y="435769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3929058" y="292893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4500562" y="350043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5143504" y="928670"/>
            <a:ext cx="3571900" cy="923330"/>
          </a:xfrm>
          <a:prstGeom prst="rect">
            <a:avLst/>
          </a:prstGeom>
          <a:noFill/>
        </p:spPr>
        <p:txBody>
          <a:bodyPr wrap="square" rtlCol="0">
            <a:spAutoFit/>
          </a:bodyPr>
          <a:lstStyle/>
          <a:p>
            <a:r>
              <a:rPr lang="es-ES" dirty="0" smtClean="0">
                <a:latin typeface="Garamond" pitchFamily="18" charset="0"/>
              </a:rPr>
              <a:t>¿Cuál sería la línea que envolviendo a todos los puntos señalase el mejor comportamiento?</a:t>
            </a:r>
            <a:endParaRPr lang="es-ES" dirty="0">
              <a:latin typeface="Garamond"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sp>
        <p:nvSpPr>
          <p:cNvPr id="3" name="2 CuadroTexto"/>
          <p:cNvSpPr txBox="1"/>
          <p:nvPr/>
        </p:nvSpPr>
        <p:spPr>
          <a:xfrm>
            <a:off x="2000232" y="500042"/>
            <a:ext cx="5429288" cy="369332"/>
          </a:xfrm>
          <a:prstGeom prst="rect">
            <a:avLst/>
          </a:prstGeom>
          <a:noFill/>
        </p:spPr>
        <p:txBody>
          <a:bodyPr wrap="square" rtlCol="0">
            <a:spAutoFit/>
          </a:bodyPr>
          <a:lstStyle/>
          <a:p>
            <a:r>
              <a:rPr lang="es-ES" dirty="0" smtClean="0">
                <a:latin typeface="Garamond" pitchFamily="18" charset="0"/>
              </a:rPr>
              <a:t>Dos inputs y un output</a:t>
            </a:r>
            <a:endParaRPr lang="es-ES" dirty="0">
              <a:latin typeface="Garamond" pitchFamily="18" charset="0"/>
            </a:endParaRPr>
          </a:p>
        </p:txBody>
      </p:sp>
      <p:cxnSp>
        <p:nvCxnSpPr>
          <p:cNvPr id="5" name="4 Conector recto"/>
          <p:cNvCxnSpPr/>
          <p:nvPr/>
        </p:nvCxnSpPr>
        <p:spPr>
          <a:xfrm rot="5400000">
            <a:off x="-392941" y="3250405"/>
            <a:ext cx="39290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571604" y="5214950"/>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71472" y="1357298"/>
            <a:ext cx="928694" cy="646331"/>
          </a:xfrm>
          <a:prstGeom prst="rect">
            <a:avLst/>
          </a:prstGeom>
          <a:noFill/>
        </p:spPr>
        <p:txBody>
          <a:bodyPr wrap="square" rtlCol="0">
            <a:spAutoFit/>
          </a:bodyPr>
          <a:lstStyle/>
          <a:p>
            <a:r>
              <a:rPr lang="es-ES" dirty="0" smtClean="0">
                <a:latin typeface="Garamond" pitchFamily="18" charset="0"/>
              </a:rPr>
              <a:t>Input1/output</a:t>
            </a:r>
            <a:endParaRPr lang="es-ES" dirty="0">
              <a:latin typeface="Garamond" pitchFamily="18" charset="0"/>
            </a:endParaRPr>
          </a:p>
        </p:txBody>
      </p:sp>
      <p:sp>
        <p:nvSpPr>
          <p:cNvPr id="9" name="8 CuadroTexto"/>
          <p:cNvSpPr txBox="1"/>
          <p:nvPr/>
        </p:nvSpPr>
        <p:spPr>
          <a:xfrm>
            <a:off x="642910" y="5643578"/>
            <a:ext cx="7358114" cy="584775"/>
          </a:xfrm>
          <a:prstGeom prst="rect">
            <a:avLst/>
          </a:prstGeom>
          <a:noFill/>
        </p:spPr>
        <p:txBody>
          <a:bodyPr wrap="square" rtlCol="0">
            <a:spAutoFit/>
          </a:bodyPr>
          <a:lstStyle/>
          <a:p>
            <a:pPr algn="just"/>
            <a:r>
              <a:rPr lang="es-ES" sz="1600" dirty="0" smtClean="0">
                <a:latin typeface="Garamond" pitchFamily="18" charset="0"/>
              </a:rPr>
              <a:t>Podemos suponer que todas las </a:t>
            </a:r>
            <a:r>
              <a:rPr lang="es-ES" sz="1600" dirty="0" err="1" smtClean="0">
                <a:latin typeface="Garamond" pitchFamily="18" charset="0"/>
              </a:rPr>
              <a:t>DMUs</a:t>
            </a:r>
            <a:r>
              <a:rPr lang="es-ES" sz="1600" dirty="0" smtClean="0">
                <a:latin typeface="Garamond" pitchFamily="18" charset="0"/>
              </a:rPr>
              <a:t> producen los mismo, y en los ejes aparecen input1 e input2, o bien si el output es diferente, representar en los ejes los inputs entre el output</a:t>
            </a:r>
            <a:endParaRPr lang="es-ES" sz="1600" dirty="0">
              <a:latin typeface="Garamond" pitchFamily="18" charset="0"/>
            </a:endParaRPr>
          </a:p>
        </p:txBody>
      </p:sp>
      <p:sp>
        <p:nvSpPr>
          <p:cNvPr id="10" name="9 CuadroTexto"/>
          <p:cNvSpPr txBox="1"/>
          <p:nvPr/>
        </p:nvSpPr>
        <p:spPr>
          <a:xfrm>
            <a:off x="6215074" y="5000636"/>
            <a:ext cx="928694" cy="646331"/>
          </a:xfrm>
          <a:prstGeom prst="rect">
            <a:avLst/>
          </a:prstGeom>
          <a:noFill/>
        </p:spPr>
        <p:txBody>
          <a:bodyPr wrap="square" rtlCol="0">
            <a:spAutoFit/>
          </a:bodyPr>
          <a:lstStyle/>
          <a:p>
            <a:r>
              <a:rPr lang="es-ES" dirty="0" smtClean="0">
                <a:latin typeface="Garamond" pitchFamily="18" charset="0"/>
              </a:rPr>
              <a:t>Input2/output</a:t>
            </a:r>
            <a:endParaRPr lang="es-ES" dirty="0">
              <a:latin typeface="Garamond" pitchFamily="18" charset="0"/>
            </a:endParaRPr>
          </a:p>
        </p:txBody>
      </p:sp>
      <p:sp>
        <p:nvSpPr>
          <p:cNvPr id="13" name="12 Elipse"/>
          <p:cNvSpPr/>
          <p:nvPr/>
        </p:nvSpPr>
        <p:spPr>
          <a:xfrm>
            <a:off x="2071670" y="200024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143108"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2857488"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2357422" y="342900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3071802" y="407194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3786182" y="36433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3857620" y="421481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4572000" y="435769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3929058" y="292893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4500562" y="350043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4" name="23 Conector recto"/>
          <p:cNvCxnSpPr>
            <a:stCxn id="13" idx="1"/>
            <a:endCxn id="14" idx="0"/>
          </p:cNvCxnSpPr>
          <p:nvPr/>
        </p:nvCxnSpPr>
        <p:spPr>
          <a:xfrm rot="16200000" flipH="1">
            <a:off x="1814239" y="2278595"/>
            <a:ext cx="632480" cy="96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16200000" flipH="1">
            <a:off x="1928794" y="3000372"/>
            <a:ext cx="785818"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a:stCxn id="16" idx="5"/>
            <a:endCxn id="17" idx="4"/>
          </p:cNvCxnSpPr>
          <p:nvPr/>
        </p:nvCxnSpPr>
        <p:spPr>
          <a:xfrm rot="16200000" flipH="1">
            <a:off x="2436257" y="3472116"/>
            <a:ext cx="653404" cy="6891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a:stCxn id="17" idx="3"/>
            <a:endCxn id="20" idx="4"/>
          </p:cNvCxnSpPr>
          <p:nvPr/>
        </p:nvCxnSpPr>
        <p:spPr>
          <a:xfrm rot="16200000" flipH="1">
            <a:off x="3696884" y="3518297"/>
            <a:ext cx="296214" cy="1525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13" idx="1"/>
          </p:cNvCxnSpPr>
          <p:nvPr/>
        </p:nvCxnSpPr>
        <p:spPr>
          <a:xfrm rot="16200000" flipV="1">
            <a:off x="1607323" y="1535893"/>
            <a:ext cx="939156" cy="10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20" idx="5"/>
          </p:cNvCxnSpPr>
          <p:nvPr/>
        </p:nvCxnSpPr>
        <p:spPr>
          <a:xfrm rot="16200000" flipH="1">
            <a:off x="5311637" y="3740009"/>
            <a:ext cx="10462" cy="1367784"/>
          </a:xfrm>
          <a:prstGeom prst="line">
            <a:avLst/>
          </a:prstGeom>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5572132" y="714356"/>
            <a:ext cx="3071834" cy="1200329"/>
          </a:xfrm>
          <a:prstGeom prst="rect">
            <a:avLst/>
          </a:prstGeom>
          <a:noFill/>
        </p:spPr>
        <p:txBody>
          <a:bodyPr wrap="square" rtlCol="0">
            <a:spAutoFit/>
          </a:bodyPr>
          <a:lstStyle/>
          <a:p>
            <a:pPr algn="just"/>
            <a:r>
              <a:rPr lang="es-ES" dirty="0" smtClean="0">
                <a:latin typeface="Garamond" pitchFamily="18" charset="0"/>
              </a:rPr>
              <a:t>La envolvente es una aproximación a la </a:t>
            </a:r>
            <a:r>
              <a:rPr lang="es-ES" dirty="0" err="1" smtClean="0">
                <a:latin typeface="Garamond" pitchFamily="18" charset="0"/>
              </a:rPr>
              <a:t>isocuanta</a:t>
            </a:r>
            <a:r>
              <a:rPr lang="es-ES" dirty="0" smtClean="0">
                <a:latin typeface="Garamond" pitchFamily="18" charset="0"/>
              </a:rPr>
              <a:t>, y envuelva a todos los puntos por debajo</a:t>
            </a:r>
            <a:endParaRPr lang="es-ES" dirty="0">
              <a:latin typeface="Garamond"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ogoief"/>
          <p:cNvPicPr>
            <a:picLocks noChangeAspect="1" noChangeArrowheads="1"/>
          </p:cNvPicPr>
          <p:nvPr/>
        </p:nvPicPr>
        <p:blipFill>
          <a:blip r:embed="rId2" cstate="print"/>
          <a:srcRect/>
          <a:stretch>
            <a:fillRect/>
          </a:stretch>
        </p:blipFill>
        <p:spPr bwMode="auto">
          <a:xfrm>
            <a:off x="7965639" y="6215082"/>
            <a:ext cx="1178361" cy="571480"/>
          </a:xfrm>
          <a:prstGeom prst="rect">
            <a:avLst/>
          </a:prstGeom>
          <a:noFill/>
          <a:ln w="9525">
            <a:noFill/>
            <a:miter lim="800000"/>
            <a:headEnd/>
            <a:tailEnd/>
          </a:ln>
        </p:spPr>
      </p:pic>
      <p:cxnSp>
        <p:nvCxnSpPr>
          <p:cNvPr id="5" name="4 Conector recto"/>
          <p:cNvCxnSpPr/>
          <p:nvPr/>
        </p:nvCxnSpPr>
        <p:spPr>
          <a:xfrm rot="5400000">
            <a:off x="-392941" y="3250405"/>
            <a:ext cx="39290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571604" y="5214950"/>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71472" y="1357298"/>
            <a:ext cx="928694" cy="369332"/>
          </a:xfrm>
          <a:prstGeom prst="rect">
            <a:avLst/>
          </a:prstGeom>
          <a:noFill/>
        </p:spPr>
        <p:txBody>
          <a:bodyPr wrap="square" rtlCol="0">
            <a:spAutoFit/>
          </a:bodyPr>
          <a:lstStyle/>
          <a:p>
            <a:r>
              <a:rPr lang="es-ES" dirty="0" smtClean="0">
                <a:latin typeface="Garamond" pitchFamily="18" charset="0"/>
              </a:rPr>
              <a:t>Input1</a:t>
            </a:r>
            <a:endParaRPr lang="es-ES" dirty="0">
              <a:latin typeface="Garamond" pitchFamily="18" charset="0"/>
            </a:endParaRPr>
          </a:p>
        </p:txBody>
      </p:sp>
      <p:sp>
        <p:nvSpPr>
          <p:cNvPr id="10" name="9 CuadroTexto"/>
          <p:cNvSpPr txBox="1"/>
          <p:nvPr/>
        </p:nvSpPr>
        <p:spPr>
          <a:xfrm>
            <a:off x="6215074" y="5000636"/>
            <a:ext cx="928694" cy="369332"/>
          </a:xfrm>
          <a:prstGeom prst="rect">
            <a:avLst/>
          </a:prstGeom>
          <a:noFill/>
        </p:spPr>
        <p:txBody>
          <a:bodyPr wrap="square" rtlCol="0">
            <a:spAutoFit/>
          </a:bodyPr>
          <a:lstStyle/>
          <a:p>
            <a:r>
              <a:rPr lang="es-ES" dirty="0" smtClean="0">
                <a:latin typeface="Garamond" pitchFamily="18" charset="0"/>
              </a:rPr>
              <a:t>Input2</a:t>
            </a:r>
            <a:endParaRPr lang="es-ES" dirty="0">
              <a:latin typeface="Garamond" pitchFamily="18" charset="0"/>
            </a:endParaRPr>
          </a:p>
        </p:txBody>
      </p:sp>
      <p:sp>
        <p:nvSpPr>
          <p:cNvPr id="13" name="12 Elipse"/>
          <p:cNvSpPr/>
          <p:nvPr/>
        </p:nvSpPr>
        <p:spPr>
          <a:xfrm>
            <a:off x="2071670" y="200024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2143108"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2857488"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2357422" y="342900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3071802" y="407194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3786182" y="364331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3857620" y="421481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4572000" y="435769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3929058" y="292893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4500562" y="350043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571472" y="500042"/>
            <a:ext cx="8429684" cy="646331"/>
          </a:xfrm>
          <a:prstGeom prst="rect">
            <a:avLst/>
          </a:prstGeom>
          <a:noFill/>
        </p:spPr>
        <p:txBody>
          <a:bodyPr wrap="square" rtlCol="0">
            <a:spAutoFit/>
          </a:bodyPr>
          <a:lstStyle/>
          <a:p>
            <a:r>
              <a:rPr lang="es-ES" dirty="0" smtClean="0">
                <a:latin typeface="Garamond" pitchFamily="18" charset="0"/>
              </a:rPr>
              <a:t>Para llegar a este razonamiento, pensemos en dos puntos cualquiera A y B, y supongamos que producen lo mismo:</a:t>
            </a:r>
            <a:endParaRPr lang="es-ES" dirty="0">
              <a:latin typeface="Garamond" pitchFamily="18" charset="0"/>
            </a:endParaRPr>
          </a:p>
        </p:txBody>
      </p:sp>
      <p:sp>
        <p:nvSpPr>
          <p:cNvPr id="25" name="24 CuadroTexto"/>
          <p:cNvSpPr txBox="1"/>
          <p:nvPr/>
        </p:nvSpPr>
        <p:spPr>
          <a:xfrm>
            <a:off x="2000232" y="2285992"/>
            <a:ext cx="500066" cy="369332"/>
          </a:xfrm>
          <a:prstGeom prst="rect">
            <a:avLst/>
          </a:prstGeom>
          <a:noFill/>
        </p:spPr>
        <p:txBody>
          <a:bodyPr wrap="square" rtlCol="0">
            <a:spAutoFit/>
          </a:bodyPr>
          <a:lstStyle/>
          <a:p>
            <a:r>
              <a:rPr lang="es-ES" dirty="0" smtClean="0">
                <a:latin typeface="Garamond" pitchFamily="18" charset="0"/>
              </a:rPr>
              <a:t>A</a:t>
            </a:r>
            <a:endParaRPr lang="es-ES" dirty="0">
              <a:latin typeface="Garamond" pitchFamily="18" charset="0"/>
            </a:endParaRPr>
          </a:p>
        </p:txBody>
      </p:sp>
      <p:sp>
        <p:nvSpPr>
          <p:cNvPr id="26" name="25 CuadroTexto"/>
          <p:cNvSpPr txBox="1"/>
          <p:nvPr/>
        </p:nvSpPr>
        <p:spPr>
          <a:xfrm>
            <a:off x="2643174" y="2214554"/>
            <a:ext cx="500066" cy="369332"/>
          </a:xfrm>
          <a:prstGeom prst="rect">
            <a:avLst/>
          </a:prstGeom>
          <a:noFill/>
        </p:spPr>
        <p:txBody>
          <a:bodyPr wrap="square" rtlCol="0">
            <a:spAutoFit/>
          </a:bodyPr>
          <a:lstStyle/>
          <a:p>
            <a:r>
              <a:rPr lang="es-ES" dirty="0">
                <a:latin typeface="Garamond" pitchFamily="18" charset="0"/>
              </a:rPr>
              <a:t>B</a:t>
            </a:r>
          </a:p>
        </p:txBody>
      </p:sp>
      <p:sp>
        <p:nvSpPr>
          <p:cNvPr id="28" name="27 CuadroTexto"/>
          <p:cNvSpPr txBox="1"/>
          <p:nvPr/>
        </p:nvSpPr>
        <p:spPr>
          <a:xfrm>
            <a:off x="4929190" y="1142984"/>
            <a:ext cx="3929090" cy="2862322"/>
          </a:xfrm>
          <a:prstGeom prst="rect">
            <a:avLst/>
          </a:prstGeom>
          <a:noFill/>
        </p:spPr>
        <p:txBody>
          <a:bodyPr wrap="square" rtlCol="0">
            <a:spAutoFit/>
          </a:bodyPr>
          <a:lstStyle/>
          <a:p>
            <a:pPr algn="just"/>
            <a:r>
              <a:rPr lang="es-ES" dirty="0" smtClean="0">
                <a:latin typeface="Garamond" pitchFamily="18" charset="0"/>
              </a:rPr>
              <a:t>A es mejor que B, porque produce lo mismo y gasta la misma cantidad de input 1, pero menos de Input2.</a:t>
            </a:r>
          </a:p>
          <a:p>
            <a:pPr algn="just"/>
            <a:endParaRPr lang="es-ES" sz="1400" dirty="0">
              <a:latin typeface="Garamond" pitchFamily="18" charset="0"/>
            </a:endParaRPr>
          </a:p>
          <a:p>
            <a:pPr algn="just"/>
            <a:endParaRPr lang="es-ES" sz="1400" dirty="0" smtClean="0">
              <a:latin typeface="Garamond" pitchFamily="18" charset="0"/>
            </a:endParaRPr>
          </a:p>
          <a:p>
            <a:pPr algn="just"/>
            <a:r>
              <a:rPr lang="es-ES" sz="1400" dirty="0" smtClean="0">
                <a:latin typeface="Garamond" pitchFamily="18" charset="0"/>
              </a:rPr>
              <a:t>Truco: trazar un rectángulo hacia la izquierda y ver si queda dentro algún punto. Si es así, el punto NO forma parte de la frontera.</a:t>
            </a:r>
          </a:p>
          <a:p>
            <a:pPr algn="just"/>
            <a:endParaRPr lang="es-ES" sz="1400" dirty="0">
              <a:latin typeface="Garamond" pitchFamily="18" charset="0"/>
            </a:endParaRPr>
          </a:p>
          <a:p>
            <a:pPr algn="just"/>
            <a:r>
              <a:rPr lang="es-ES" sz="1400" dirty="0" smtClean="0">
                <a:latin typeface="Garamond" pitchFamily="18" charset="0"/>
              </a:rPr>
              <a:t>El punto B tiene 2 puntos contenidos en el rectángulo de su izquierda, que sí son parte de la frontera porque no contienen ningún otro</a:t>
            </a:r>
            <a:endParaRPr lang="es-ES" sz="1400" dirty="0">
              <a:latin typeface="Garamond" pitchFamily="18" charset="0"/>
            </a:endParaRPr>
          </a:p>
        </p:txBody>
      </p:sp>
      <p:cxnSp>
        <p:nvCxnSpPr>
          <p:cNvPr id="32" name="31 Conector recto"/>
          <p:cNvCxnSpPr/>
          <p:nvPr/>
        </p:nvCxnSpPr>
        <p:spPr>
          <a:xfrm flipV="1">
            <a:off x="1571604" y="2643182"/>
            <a:ext cx="1296346" cy="10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15" idx="5"/>
          </p:cNvCxnSpPr>
          <p:nvPr/>
        </p:nvCxnSpPr>
        <p:spPr>
          <a:xfrm rot="16200000" flipH="1">
            <a:off x="1668299" y="3954323"/>
            <a:ext cx="2510792" cy="10462"/>
          </a:xfrm>
          <a:prstGeom prst="line">
            <a:avLst/>
          </a:prstGeom>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2357422" y="3071810"/>
            <a:ext cx="642942" cy="369332"/>
          </a:xfrm>
          <a:prstGeom prst="rect">
            <a:avLst/>
          </a:prstGeom>
          <a:noFill/>
        </p:spPr>
        <p:txBody>
          <a:bodyPr wrap="square" rtlCol="0">
            <a:spAutoFit/>
          </a:bodyPr>
          <a:lstStyle/>
          <a:p>
            <a:r>
              <a:rPr lang="es-ES" dirty="0">
                <a:latin typeface="Garamond" pitchFamily="18" charset="0"/>
              </a:rPr>
              <a:t>C</a:t>
            </a:r>
          </a:p>
        </p:txBody>
      </p:sp>
      <p:cxnSp>
        <p:nvCxnSpPr>
          <p:cNvPr id="37" name="36 Conector recto"/>
          <p:cNvCxnSpPr>
            <a:stCxn id="14" idx="3"/>
          </p:cNvCxnSpPr>
          <p:nvPr/>
        </p:nvCxnSpPr>
        <p:spPr>
          <a:xfrm rot="5400000">
            <a:off x="892943" y="3954323"/>
            <a:ext cx="2510792" cy="10462"/>
          </a:xfrm>
          <a:prstGeom prst="line">
            <a:avLst/>
          </a:prstGeom>
        </p:spPr>
        <p:style>
          <a:lnRef idx="1">
            <a:schemeClr val="accent1"/>
          </a:lnRef>
          <a:fillRef idx="0">
            <a:schemeClr val="accent1"/>
          </a:fillRef>
          <a:effectRef idx="0">
            <a:schemeClr val="accent1"/>
          </a:effectRef>
          <a:fontRef idx="minor">
            <a:schemeClr val="tx1"/>
          </a:fontRef>
        </p:style>
      </p:cxnSp>
      <p:sp>
        <p:nvSpPr>
          <p:cNvPr id="38" name="37 Rectángulo"/>
          <p:cNvSpPr/>
          <p:nvPr/>
        </p:nvSpPr>
        <p:spPr>
          <a:xfrm>
            <a:off x="1571604" y="2643182"/>
            <a:ext cx="571504" cy="25717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0" name="39 Conector recto"/>
          <p:cNvCxnSpPr>
            <a:stCxn id="16" idx="5"/>
          </p:cNvCxnSpPr>
          <p:nvPr/>
        </p:nvCxnSpPr>
        <p:spPr>
          <a:xfrm rot="5400000">
            <a:off x="1989770" y="3071810"/>
            <a:ext cx="10462" cy="846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16200000" flipH="1">
            <a:off x="1500167" y="4347232"/>
            <a:ext cx="1724974" cy="10462"/>
          </a:xfrm>
          <a:prstGeom prst="line">
            <a:avLst/>
          </a:prstGeom>
        </p:spPr>
        <p:style>
          <a:lnRef idx="1">
            <a:schemeClr val="accent1"/>
          </a:lnRef>
          <a:fillRef idx="0">
            <a:schemeClr val="accent1"/>
          </a:fillRef>
          <a:effectRef idx="0">
            <a:schemeClr val="accent1"/>
          </a:effectRef>
          <a:fontRef idx="minor">
            <a:schemeClr val="tx1"/>
          </a:fontRef>
        </p:style>
      </p:cxnSp>
      <p:sp>
        <p:nvSpPr>
          <p:cNvPr id="43" name="42 Rectángulo"/>
          <p:cNvSpPr/>
          <p:nvPr/>
        </p:nvSpPr>
        <p:spPr>
          <a:xfrm>
            <a:off x="1571604" y="3500438"/>
            <a:ext cx="785818" cy="1714512"/>
          </a:xfrm>
          <a:prstGeom prst="rect">
            <a:avLst/>
          </a:prstGeom>
          <a:noFill/>
        </p:spPr>
        <p:style>
          <a:lnRef idx="1">
            <a:schemeClr val="accent5"/>
          </a:lnRef>
          <a:fillRef idx="1001">
            <a:schemeClr val="lt1"/>
          </a:fillRef>
          <a:effectRef idx="1">
            <a:schemeClr val="accent5"/>
          </a:effectRef>
          <a:fontRef idx="minor">
            <a:schemeClr val="dk1"/>
          </a:fontRef>
        </p:style>
        <p:txBody>
          <a:bodyPr rtlCol="0" anchor="ctr"/>
          <a:lstStyle/>
          <a:p>
            <a:pPr algn="ctr"/>
            <a:endParaRPr lang="es-ES"/>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3758</Words>
  <Application>Microsoft Office PowerPoint</Application>
  <PresentationFormat>Presentación en pantalla (4:3)</PresentationFormat>
  <Paragraphs>1457</Paragraphs>
  <Slides>35</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Tema de Office</vt:lpstr>
      <vt:lpstr>Ecuación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Company>ief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Nbadenes</dc:creator>
  <cp:lastModifiedBy>Nbadenes</cp:lastModifiedBy>
  <cp:revision>75</cp:revision>
  <dcterms:created xsi:type="dcterms:W3CDTF">2015-10-06T08:04:41Z</dcterms:created>
  <dcterms:modified xsi:type="dcterms:W3CDTF">2015-10-15T10:48:22Z</dcterms:modified>
</cp:coreProperties>
</file>